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87" r:id="rId5"/>
    <p:sldId id="286" r:id="rId6"/>
    <p:sldId id="283" r:id="rId7"/>
    <p:sldId id="288" r:id="rId8"/>
    <p:sldId id="289" r:id="rId9"/>
    <p:sldId id="290" r:id="rId10"/>
    <p:sldId id="284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097"/>
    <a:srgbClr val="E60C4A"/>
    <a:srgbClr val="DFC6FA"/>
    <a:srgbClr val="B381D9"/>
    <a:srgbClr val="C00000"/>
    <a:srgbClr val="9A3A3A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4" autoAdjust="0"/>
    <p:restoredTop sz="94660"/>
  </p:normalViewPr>
  <p:slideViewPr>
    <p:cSldViewPr>
      <p:cViewPr varScale="1">
        <p:scale>
          <a:sx n="109" d="100"/>
          <a:sy n="109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B3BF1-4A3C-4696-9796-DA8D9610C879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F681-7291-41D2-A146-1FB28A7F6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18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87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871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74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26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787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190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596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925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476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8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736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483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41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50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52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74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8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10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13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644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17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34.png"/><Relationship Id="rId18" Type="http://schemas.openxmlformats.org/officeDocument/2006/relationships/image" Target="../media/image330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2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19" Type="http://schemas.openxmlformats.org/officeDocument/2006/relationships/image" Target="../media/image340.png"/><Relationship Id="rId4" Type="http://schemas.openxmlformats.org/officeDocument/2006/relationships/image" Target="../media/image10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rot="512239">
            <a:off x="1426796" y="4370433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20371609">
            <a:off x="1182024" y="4200400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3761573">
            <a:off x="6973541" y="4241069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91F2E83-7BC7-45DC-BB0A-725F129DBF2A}"/>
              </a:ext>
            </a:extLst>
          </p:cNvPr>
          <p:cNvGrpSpPr/>
          <p:nvPr/>
        </p:nvGrpSpPr>
        <p:grpSpPr>
          <a:xfrm>
            <a:off x="-2285511" y="2147667"/>
            <a:ext cx="3687215" cy="2719712"/>
            <a:chOff x="-1604504" y="2147667"/>
            <a:chExt cx="3687215" cy="2719712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987597" y="2996952"/>
            <a:ext cx="71689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Deep Short Text Classification</a:t>
            </a:r>
          </a:p>
          <a:p>
            <a:r>
              <a:rPr lang="en-US" altLang="zh-CN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w</a:t>
            </a:r>
            <a:r>
              <a:rPr lang="en-US" altLang="zh-CN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ith Knowledge Powered Attention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造字工房尚雅体演示版常规体" pitchFamily="50" charset="-122"/>
              <a:cs typeface="Times New Roman" panose="02020603050405020304" pitchFamily="18" charset="0"/>
            </a:endParaRPr>
          </a:p>
        </p:txBody>
      </p:sp>
      <p:sp>
        <p:nvSpPr>
          <p:cNvPr id="15" name="等腰三角形 14"/>
          <p:cNvSpPr/>
          <p:nvPr/>
        </p:nvSpPr>
        <p:spPr>
          <a:xfrm rot="512239">
            <a:off x="4311588" y="2264621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0371609">
            <a:off x="4962873" y="2532705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20371609">
            <a:off x="3866847" y="2560949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3761573">
            <a:off x="3233615" y="2169140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0371609">
            <a:off x="4953582" y="2149161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2251932" y="4330431"/>
            <a:ext cx="4253989" cy="1042785"/>
          </a:xfrm>
          <a:prstGeom prst="roundRect">
            <a:avLst/>
          </a:prstGeom>
          <a:pattFill prst="dotGrid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Centaur" panose="02030504050205020304" pitchFamily="18" charset="0"/>
                <a:ea typeface="Yu Gothic UI Semilight" panose="020B0400000000000000" pitchFamily="34" charset="-128"/>
                <a:cs typeface="Calibri Light" panose="020F0302020204030204" pitchFamily="34" charset="0"/>
              </a:rPr>
              <a:t>Advisor : Jia-Ling, Koh</a:t>
            </a:r>
            <a:br>
              <a:rPr lang="en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Centaur" panose="02030504050205020304" pitchFamily="18" charset="0"/>
                <a:ea typeface="Yu Gothic UI Semilight" panose="020B0400000000000000" pitchFamily="34" charset="-128"/>
                <a:cs typeface="Calibri Light" panose="020F0302020204030204" pitchFamily="34" charset="0"/>
              </a:rPr>
            </a:br>
            <a:r>
              <a:rPr lang="en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Centaur" panose="02030504050205020304" pitchFamily="18" charset="0"/>
                <a:ea typeface="Yu Gothic UI Semilight" panose="020B0400000000000000" pitchFamily="34" charset="-128"/>
                <a:cs typeface="Calibri Light" panose="020F0302020204030204" pitchFamily="34" charset="0"/>
              </a:rPr>
              <a:t>Speaker : Ya-Fang, </a:t>
            </a:r>
            <a:r>
              <a:rPr lang="en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aur" panose="02030504050205020304" pitchFamily="18" charset="0"/>
                <a:ea typeface="Yu Gothic UI Semilight" panose="020B0400000000000000" pitchFamily="34" charset="-128"/>
                <a:cs typeface="Calibri Light" panose="020F0302020204030204" pitchFamily="34" charset="0"/>
              </a:rPr>
              <a:t>Hsiao</a:t>
            </a:r>
          </a:p>
          <a:p>
            <a:pPr algn="ctr"/>
            <a:r>
              <a:rPr lang="en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aur" panose="02030504050205020304" pitchFamily="18" charset="0"/>
                <a:ea typeface="Yu Gothic UI Semilight" panose="020B0400000000000000" pitchFamily="34" charset="-128"/>
                <a:cs typeface="Calibri Light" panose="020F0302020204030204" pitchFamily="34" charset="0"/>
              </a:rPr>
              <a:t>Source : arXiv.org</a:t>
            </a:r>
          </a:p>
          <a:p>
            <a:pPr algn="ctr"/>
            <a:r>
              <a:rPr lang="en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aur" panose="02030504050205020304" pitchFamily="18" charset="0"/>
                <a:ea typeface="Yu Gothic UI Semilight" panose="020B0400000000000000" pitchFamily="34" charset="-128"/>
                <a:cs typeface="Calibri Light" panose="020F0302020204030204" pitchFamily="34" charset="0"/>
              </a:rPr>
              <a:t>Date </a:t>
            </a:r>
            <a:r>
              <a:rPr lang="en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Centaur" panose="02030504050205020304" pitchFamily="18" charset="0"/>
                <a:ea typeface="Yu Gothic UI Semilight" panose="020B0400000000000000" pitchFamily="34" charset="-128"/>
                <a:cs typeface="Calibri Light" panose="020F0302020204030204" pitchFamily="34" charset="0"/>
              </a:rPr>
              <a:t>: </a:t>
            </a:r>
            <a:r>
              <a:rPr lang="en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aur" panose="02030504050205020304" pitchFamily="18" charset="0"/>
                <a:ea typeface="Yu Gothic UI Semilight" panose="020B0400000000000000" pitchFamily="34" charset="-128"/>
                <a:cs typeface="Calibri Light" panose="020F0302020204030204" pitchFamily="34" charset="0"/>
              </a:rPr>
              <a:t>2019/04/01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Centaur" panose="02030504050205020304" pitchFamily="18" charset="0"/>
              <a:ea typeface="汉仪大圣体简" panose="00020600040101010101" pitchFamily="18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54571" y="2263380"/>
            <a:ext cx="360040" cy="2602150"/>
            <a:chOff x="4078982" y="1988841"/>
            <a:chExt cx="360040" cy="2602150"/>
          </a:xfrm>
        </p:grpSpPr>
        <p:sp>
          <p:nvSpPr>
            <p:cNvPr id="36" name="左中括号 35"/>
            <p:cNvSpPr/>
            <p:nvPr/>
          </p:nvSpPr>
          <p:spPr>
            <a:xfrm>
              <a:off x="4173148" y="2080364"/>
              <a:ext cx="265874" cy="2423282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左中括号 36"/>
            <p:cNvSpPr/>
            <p:nvPr/>
          </p:nvSpPr>
          <p:spPr>
            <a:xfrm>
              <a:off x="4078982" y="1988841"/>
              <a:ext cx="360040" cy="2602150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flipH="1">
            <a:off x="7955877" y="2243602"/>
            <a:ext cx="360040" cy="2602150"/>
            <a:chOff x="4078982" y="1988841"/>
            <a:chExt cx="360040" cy="2602150"/>
          </a:xfrm>
        </p:grpSpPr>
        <p:sp>
          <p:nvSpPr>
            <p:cNvPr id="40" name="左中括号 39"/>
            <p:cNvSpPr/>
            <p:nvPr/>
          </p:nvSpPr>
          <p:spPr>
            <a:xfrm>
              <a:off x="4173148" y="2080364"/>
              <a:ext cx="265874" cy="2423282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左中括号 40"/>
            <p:cNvSpPr/>
            <p:nvPr/>
          </p:nvSpPr>
          <p:spPr>
            <a:xfrm>
              <a:off x="4078982" y="1988841"/>
              <a:ext cx="360040" cy="2602150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F43E57D-F6C5-4EAB-A54D-FB141D3CFFC6}"/>
              </a:ext>
            </a:extLst>
          </p:cNvPr>
          <p:cNvGrpSpPr/>
          <p:nvPr/>
        </p:nvGrpSpPr>
        <p:grpSpPr>
          <a:xfrm>
            <a:off x="7814625" y="1613838"/>
            <a:ext cx="3230037" cy="3097813"/>
            <a:chOff x="10311837" y="1544376"/>
            <a:chExt cx="3230037" cy="3097813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10311837" y="246243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0949586" y="1544376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等腰三角形 43"/>
          <p:cNvSpPr/>
          <p:nvPr/>
        </p:nvSpPr>
        <p:spPr>
          <a:xfrm rot="20371609">
            <a:off x="7367742" y="4078448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9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103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6559" y="4137264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1954632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2472173" y="3751965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1601221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1098024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2464790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35068" y="2074407"/>
            <a:ext cx="829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造字工房尚雅体演示版常规体" pitchFamily="50" charset="-122"/>
              </a:rPr>
              <a:t>3</a:t>
            </a:r>
            <a:endParaRPr lang="zh-CN" altLang="en-US" sz="9600" spc="3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37076" y="2955655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120" dirty="0">
                <a:latin typeface="Baskerville Old Face" panose="02020602080505020303" pitchFamily="18" charset="0"/>
              </a:rPr>
              <a:t>Model</a:t>
            </a:r>
            <a:endParaRPr lang="zh-CN" altLang="en-US" sz="3600" b="1" spc="120" dirty="0">
              <a:latin typeface="Baskerville Old Face" panose="02020602080505020303" pitchFamily="18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4543920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59721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7280224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5220814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" y="1196752"/>
            <a:ext cx="9133325" cy="5423542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9440" y="1196752"/>
            <a:ext cx="9134560" cy="5423542"/>
          </a:xfrm>
          <a:prstGeom prst="rect">
            <a:avLst/>
          </a:prstGeom>
          <a:blipFill dpi="0" rotWithShape="1">
            <a:blip r:embed="rId4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9440" y="1192480"/>
            <a:ext cx="9133325" cy="5427814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8205" y="1192480"/>
            <a:ext cx="9134560" cy="5427814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4102" y="1186740"/>
            <a:ext cx="9146470" cy="5433554"/>
          </a:xfrm>
          <a:prstGeom prst="rect">
            <a:avLst/>
          </a:prstGeom>
          <a:blipFill dpi="0" rotWithShape="1">
            <a:blip r:embed="rId7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10675" y="1190972"/>
            <a:ext cx="9132090" cy="5435849"/>
          </a:xfrm>
          <a:prstGeom prst="rect">
            <a:avLst/>
          </a:prstGeom>
          <a:blipFill>
            <a:blip r:embed="rId8">
              <a:alphaModFix amt="8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9439" y="1190972"/>
            <a:ext cx="9133325" cy="5429322"/>
          </a:xfrm>
          <a:prstGeom prst="rect">
            <a:avLst/>
          </a:prstGeom>
          <a:blipFill>
            <a:blip r:embed="rId9">
              <a:alphaModFix amt="8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7CFA86-C7F1-4EA8-BFA9-B322A177D5C0}"/>
              </a:ext>
            </a:extLst>
          </p:cNvPr>
          <p:cNvGrpSpPr/>
          <p:nvPr/>
        </p:nvGrpSpPr>
        <p:grpSpPr>
          <a:xfrm flipH="1">
            <a:off x="8532439" y="296060"/>
            <a:ext cx="777432" cy="871309"/>
            <a:chOff x="8415343" y="292006"/>
            <a:chExt cx="777432" cy="871309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AEC2DA8-8886-474A-AAF3-860C3EDD3613}"/>
                </a:ext>
              </a:extLst>
            </p:cNvPr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96007ED-2AAD-450F-9D80-0836C7C78446}"/>
                </a:ext>
              </a:extLst>
            </p:cNvPr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B0630F5-6E77-4360-9E7E-A1F91209EDCC}"/>
              </a:ext>
            </a:extLst>
          </p:cNvPr>
          <p:cNvSpPr/>
          <p:nvPr/>
        </p:nvSpPr>
        <p:spPr>
          <a:xfrm>
            <a:off x="6611265" y="570330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Baskerville Old Face" panose="02020602080505020303" pitchFamily="18" charset="0"/>
              </a:rPr>
              <a:t>Model </a:t>
            </a:r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3</a:t>
            </a:r>
            <a:endParaRPr lang="zh-CN" alt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左中括号 5">
            <a:extLst>
              <a:ext uri="{FF2B5EF4-FFF2-40B4-BE49-F238E27FC236}">
                <a16:creationId xmlns:a16="http://schemas.microsoft.com/office/drawing/2014/main" id="{08D745BD-7DC3-46AA-BE7A-C043283783E1}"/>
              </a:ext>
            </a:extLst>
          </p:cNvPr>
          <p:cNvSpPr/>
          <p:nvPr/>
        </p:nvSpPr>
        <p:spPr>
          <a:xfrm flipH="1">
            <a:off x="8357164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95536" y="504047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S</a:t>
            </a:r>
            <a:r>
              <a:rPr lang="en-US" altLang="zh-CN" sz="2000" spc="120" dirty="0">
                <a:latin typeface="Baskerville Old Face" panose="02020602080505020303" pitchFamily="18" charset="0"/>
              </a:rPr>
              <a:t>hort </a:t>
            </a:r>
            <a:r>
              <a:rPr lang="en-US" altLang="zh-CN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T</a:t>
            </a:r>
            <a:r>
              <a:rPr lang="en-US" altLang="zh-CN" sz="2000" spc="120" dirty="0">
                <a:latin typeface="Baskerville Old Face" panose="02020602080505020303" pitchFamily="18" charset="0"/>
              </a:rPr>
              <a:t>ext </a:t>
            </a:r>
            <a:r>
              <a:rPr lang="en-US" altLang="zh-CN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C</a:t>
            </a:r>
            <a:r>
              <a:rPr lang="en-US" altLang="zh-CN" sz="2000" spc="120" dirty="0">
                <a:latin typeface="Baskerville Old Face" panose="02020602080505020303" pitchFamily="18" charset="0"/>
              </a:rPr>
              <a:t>lassification with </a:t>
            </a:r>
          </a:p>
          <a:p>
            <a:r>
              <a:rPr lang="en-US" altLang="zh-CN" sz="2000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K</a:t>
            </a:r>
            <a:r>
              <a:rPr lang="en-US" altLang="zh-CN" sz="2000" spc="120" dirty="0">
                <a:latin typeface="Baskerville Old Face" panose="02020602080505020303" pitchFamily="18" charset="0"/>
              </a:rPr>
              <a:t>nowledge Powered </a:t>
            </a:r>
            <a:r>
              <a:rPr lang="en-US" altLang="zh-CN" sz="2000" b="1" spc="12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</a:t>
            </a:r>
            <a:r>
              <a:rPr lang="en-US" altLang="zh-CN" sz="2000" spc="120" dirty="0" smtClean="0">
                <a:latin typeface="Baskerville Old Face" panose="02020602080505020303" pitchFamily="18" charset="0"/>
              </a:rPr>
              <a:t>ttention</a:t>
            </a:r>
          </a:p>
        </p:txBody>
      </p:sp>
    </p:spTree>
    <p:extLst>
      <p:ext uri="{BB962C8B-B14F-4D97-AF65-F5344CB8AC3E}">
        <p14:creationId xmlns:p14="http://schemas.microsoft.com/office/powerpoint/2010/main" val="13293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" y="1196752"/>
            <a:ext cx="9133325" cy="542354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1196752"/>
            <a:ext cx="9144000" cy="5423542"/>
          </a:xfrm>
          <a:prstGeom prst="rect">
            <a:avLst/>
          </a:prstGeom>
          <a:blipFill dpi="0" rotWithShape="1">
            <a:blip r:embed="rId4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7CFA86-C7F1-4EA8-BFA9-B322A177D5C0}"/>
              </a:ext>
            </a:extLst>
          </p:cNvPr>
          <p:cNvGrpSpPr/>
          <p:nvPr/>
        </p:nvGrpSpPr>
        <p:grpSpPr>
          <a:xfrm flipH="1">
            <a:off x="8532439" y="296060"/>
            <a:ext cx="777432" cy="871309"/>
            <a:chOff x="8415343" y="292006"/>
            <a:chExt cx="777432" cy="871309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AEC2DA8-8886-474A-AAF3-860C3EDD3613}"/>
                </a:ext>
              </a:extLst>
            </p:cNvPr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96007ED-2AAD-450F-9D80-0836C7C78446}"/>
                </a:ext>
              </a:extLst>
            </p:cNvPr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B0630F5-6E77-4360-9E7E-A1F91209EDCC}"/>
              </a:ext>
            </a:extLst>
          </p:cNvPr>
          <p:cNvSpPr/>
          <p:nvPr/>
        </p:nvSpPr>
        <p:spPr>
          <a:xfrm>
            <a:off x="6611265" y="570330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Baskerville Old Face" panose="02020602080505020303" pitchFamily="18" charset="0"/>
              </a:rPr>
              <a:t>Model </a:t>
            </a:r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3</a:t>
            </a:r>
            <a:endParaRPr lang="zh-CN" alt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左中括号 5">
            <a:extLst>
              <a:ext uri="{FF2B5EF4-FFF2-40B4-BE49-F238E27FC236}">
                <a16:creationId xmlns:a16="http://schemas.microsoft.com/office/drawing/2014/main" id="{08D745BD-7DC3-46AA-BE7A-C043283783E1}"/>
              </a:ext>
            </a:extLst>
          </p:cNvPr>
          <p:cNvSpPr/>
          <p:nvPr/>
        </p:nvSpPr>
        <p:spPr>
          <a:xfrm flipH="1">
            <a:off x="8357164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39552" y="579093"/>
            <a:ext cx="663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K</a:t>
            </a:r>
            <a:r>
              <a:rPr lang="en-US" altLang="zh-CN" sz="3200" b="1" dirty="0">
                <a:latin typeface="Baskerville Old Face" panose="02020602080505020303" pitchFamily="18" charset="0"/>
              </a:rPr>
              <a:t>nowledge Retrieval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47" y="1258848"/>
            <a:ext cx="2629810" cy="359095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83" y="2288259"/>
            <a:ext cx="4747917" cy="924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39552" y="1700808"/>
                <a:ext cx="66305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1.  </a:t>
                </a:r>
                <a:r>
                  <a:rPr lang="en-US" altLang="zh-CN" sz="2800" dirty="0" smtClean="0">
                    <a:solidFill>
                      <a:srgbClr val="C00000"/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Entity linking </a:t>
                </a:r>
                <a:r>
                  <a:rPr lang="en-US" altLang="zh-CN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: acquire an entity set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𝜀</m:t>
                    </m:r>
                  </m:oMath>
                </a14:m>
                <a:endParaRPr lang="en-US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Himalaya" panose="01010100010101010101" pitchFamily="2" charset="0"/>
                  <a:ea typeface="Microsoft Himalaya" panose="01010100010101010101" pitchFamily="2" charset="0"/>
                  <a:cs typeface="Microsoft Himalaya" panose="01010100010101010101" pitchFamily="2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6630568" cy="523220"/>
              </a:xfrm>
              <a:prstGeom prst="rect">
                <a:avLst/>
              </a:prstGeom>
              <a:blipFill>
                <a:blip r:embed="rId7"/>
                <a:stretch>
                  <a:fillRect l="-1932" t="-5814" b="-372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4293096"/>
            <a:ext cx="5571185" cy="111903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2160" y="3185237"/>
            <a:ext cx="3028123" cy="248558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39552" y="3410997"/>
            <a:ext cx="6558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2. 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TW" sz="28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Conceptualization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 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for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each entity, 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   acquire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its conceptual information from CN-</a:t>
            </a:r>
            <a:r>
              <a:rPr lang="en-US" altLang="zh-TW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Probase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1800" y="5733256"/>
            <a:ext cx="1152128" cy="226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76666" y="5747830"/>
            <a:ext cx="1463486" cy="226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/>
      <p:bldP spid="15" grpId="0"/>
      <p:bldP spid="11" grpId="0"/>
      <p:bldP spid="8" grpId="0" animBg="1"/>
      <p:bldP spid="8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" y="1196752"/>
            <a:ext cx="9133325" cy="5423542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674" y="1196752"/>
            <a:ext cx="9133325" cy="5423542"/>
          </a:xfrm>
          <a:prstGeom prst="rect">
            <a:avLst/>
          </a:prstGeom>
          <a:blipFill dpi="0" rotWithShape="1">
            <a:blip r:embed="rId4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7CFA86-C7F1-4EA8-BFA9-B322A177D5C0}"/>
              </a:ext>
            </a:extLst>
          </p:cNvPr>
          <p:cNvGrpSpPr/>
          <p:nvPr/>
        </p:nvGrpSpPr>
        <p:grpSpPr>
          <a:xfrm flipH="1">
            <a:off x="8532439" y="296060"/>
            <a:ext cx="777432" cy="871309"/>
            <a:chOff x="8415343" y="292006"/>
            <a:chExt cx="777432" cy="871309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AEC2DA8-8886-474A-AAF3-860C3EDD3613}"/>
                </a:ext>
              </a:extLst>
            </p:cNvPr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96007ED-2AAD-450F-9D80-0836C7C78446}"/>
                </a:ext>
              </a:extLst>
            </p:cNvPr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B0630F5-6E77-4360-9E7E-A1F91209EDCC}"/>
              </a:ext>
            </a:extLst>
          </p:cNvPr>
          <p:cNvSpPr/>
          <p:nvPr/>
        </p:nvSpPr>
        <p:spPr>
          <a:xfrm>
            <a:off x="6611265" y="570330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Baskerville Old Face" panose="02020602080505020303" pitchFamily="18" charset="0"/>
              </a:rPr>
              <a:t>Model </a:t>
            </a:r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3</a:t>
            </a:r>
            <a:endParaRPr lang="zh-CN" alt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左中括号 5">
            <a:extLst>
              <a:ext uri="{FF2B5EF4-FFF2-40B4-BE49-F238E27FC236}">
                <a16:creationId xmlns:a16="http://schemas.microsoft.com/office/drawing/2014/main" id="{08D745BD-7DC3-46AA-BE7A-C043283783E1}"/>
              </a:ext>
            </a:extLst>
          </p:cNvPr>
          <p:cNvSpPr/>
          <p:nvPr/>
        </p:nvSpPr>
        <p:spPr>
          <a:xfrm flipH="1">
            <a:off x="8357164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39552" y="579093"/>
            <a:ext cx="663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I</a:t>
            </a:r>
            <a:r>
              <a:rPr lang="en-US" altLang="zh-CN" sz="3200" b="1" dirty="0">
                <a:latin typeface="Baskerville Old Face" panose="02020602080505020303" pitchFamily="18" charset="0"/>
              </a:rPr>
              <a:t>nput Embedding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672" y="1402085"/>
            <a:ext cx="5855624" cy="29435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9404" y="5301208"/>
            <a:ext cx="504056" cy="283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364573" y="5315412"/>
            <a:ext cx="733043" cy="283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53460" y="5301208"/>
            <a:ext cx="478180" cy="283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108291" y="5324206"/>
            <a:ext cx="478180" cy="283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207147" y="5252139"/>
                <a:ext cx="2222083" cy="90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C00000"/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Pre-trained word vectors</a:t>
                </a:r>
              </a:p>
              <a:p>
                <a:pPr algn="ctr"/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𝑑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-dimensional)</a:t>
                </a:r>
                <a:endPara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Himalaya" panose="01010100010101010101" pitchFamily="2" charset="0"/>
                  <a:ea typeface="Microsoft Himalaya" panose="01010100010101010101" pitchFamily="2" charset="0"/>
                  <a:cs typeface="Microsoft Himalaya" panose="01010100010101010101" pitchFamily="2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147" y="5252139"/>
                <a:ext cx="2222083" cy="903324"/>
              </a:xfrm>
              <a:prstGeom prst="rect">
                <a:avLst/>
              </a:prstGeom>
              <a:blipFill>
                <a:blip r:embed="rId6"/>
                <a:stretch>
                  <a:fillRect l="-4110" t="-5405" r="-3288" b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036636" y="2342368"/>
                <a:ext cx="1317540" cy="539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</m:ctrlPr>
                      </m:fPr>
                      <m:num>
                        <m:r>
                          <a:rPr lang="en-US" altLang="zh-TW" sz="2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𝑑</m:t>
                        </m:r>
                      </m:num>
                      <m:den>
                        <m:r>
                          <a:rPr lang="en-US" altLang="zh-TW" sz="2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-dimensional)</a:t>
                </a:r>
                <a:endPara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Himalaya" panose="01010100010101010101" pitchFamily="2" charset="0"/>
                  <a:ea typeface="Microsoft Himalaya" panose="01010100010101010101" pitchFamily="2" charset="0"/>
                  <a:cs typeface="Microsoft Himalaya" panose="01010100010101010101" pitchFamily="2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636" y="2342368"/>
                <a:ext cx="1317540" cy="539956"/>
              </a:xfrm>
              <a:prstGeom prst="rect">
                <a:avLst/>
              </a:prstGeom>
              <a:blipFill>
                <a:blip r:embed="rId7"/>
                <a:stretch>
                  <a:fillRect l="-4167" r="-4167" b="-179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圓角矩形 16"/>
          <p:cNvSpPr/>
          <p:nvPr/>
        </p:nvSpPr>
        <p:spPr>
          <a:xfrm>
            <a:off x="215516" y="4426242"/>
            <a:ext cx="2232248" cy="5869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6284049" y="4375033"/>
            <a:ext cx="2232248" cy="5869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447764" y="4535042"/>
                <a:ext cx="3891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m:t>𝑑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4535042"/>
                <a:ext cx="38914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889568" y="4483833"/>
                <a:ext cx="3891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m:t>𝑑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568" y="4483833"/>
                <a:ext cx="38914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0" grpId="0"/>
      <p:bldP spid="10" grpId="1"/>
      <p:bldP spid="10" grpId="2"/>
      <p:bldP spid="11" grpId="0"/>
      <p:bldP spid="17" grpId="0" animBg="1"/>
      <p:bldP spid="19" grpId="0" animBg="1"/>
      <p:bldP spid="20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" y="1196752"/>
            <a:ext cx="9133325" cy="5423542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0675" y="1196752"/>
            <a:ext cx="9144000" cy="5423542"/>
          </a:xfrm>
          <a:prstGeom prst="rect">
            <a:avLst/>
          </a:prstGeom>
          <a:blipFill dpi="0" rotWithShape="1">
            <a:blip r:embed="rId4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43" y="2542207"/>
            <a:ext cx="3605063" cy="340707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F7CFA86-C7F1-4EA8-BFA9-B322A177D5C0}"/>
              </a:ext>
            </a:extLst>
          </p:cNvPr>
          <p:cNvGrpSpPr/>
          <p:nvPr/>
        </p:nvGrpSpPr>
        <p:grpSpPr>
          <a:xfrm flipH="1">
            <a:off x="8532439" y="296060"/>
            <a:ext cx="777432" cy="871309"/>
            <a:chOff x="8415343" y="292006"/>
            <a:chExt cx="777432" cy="871309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AEC2DA8-8886-474A-AAF3-860C3EDD3613}"/>
                </a:ext>
              </a:extLst>
            </p:cNvPr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96007ED-2AAD-450F-9D80-0836C7C78446}"/>
                </a:ext>
              </a:extLst>
            </p:cNvPr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B0630F5-6E77-4360-9E7E-A1F91209EDCC}"/>
              </a:ext>
            </a:extLst>
          </p:cNvPr>
          <p:cNvSpPr/>
          <p:nvPr/>
        </p:nvSpPr>
        <p:spPr>
          <a:xfrm>
            <a:off x="6611265" y="570330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Baskerville Old Face" panose="02020602080505020303" pitchFamily="18" charset="0"/>
              </a:rPr>
              <a:t>Model </a:t>
            </a:r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3</a:t>
            </a:r>
            <a:endParaRPr lang="zh-CN" alt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左中括号 5">
            <a:extLst>
              <a:ext uri="{FF2B5EF4-FFF2-40B4-BE49-F238E27FC236}">
                <a16:creationId xmlns:a16="http://schemas.microsoft.com/office/drawing/2014/main" id="{08D745BD-7DC3-46AA-BE7A-C043283783E1}"/>
              </a:ext>
            </a:extLst>
          </p:cNvPr>
          <p:cNvSpPr/>
          <p:nvPr/>
        </p:nvSpPr>
        <p:spPr>
          <a:xfrm flipH="1">
            <a:off x="8357164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39552" y="579093"/>
            <a:ext cx="663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S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hort Text Encoding</a:t>
            </a:r>
            <a:endParaRPr lang="en-US" altLang="zh-CN" sz="3200" b="1" dirty="0">
              <a:latin typeface="Baskerville Old Face" panose="020206020805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3212976"/>
            <a:ext cx="2160240" cy="43204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985059" y="3675939"/>
                <a:ext cx="3799795" cy="984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𝐴</m:t>
                    </m:r>
                    <m:r>
                      <a:rPr lang="zh-TW" altLang="en-US" sz="2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=</m:t>
                    </m:r>
                    <m:r>
                      <a:rPr lang="zh-TW" altLang="en-US" sz="22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𝐴𝑡𝑡𝑒𝑛𝑡𝑖𝑜𝑛</m:t>
                    </m:r>
                    <m:d>
                      <m:dPr>
                        <m:ctrlPr>
                          <a:rPr lang="zh-TW" altLang="en-US" sz="2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</m:ctrlPr>
                      </m:dPr>
                      <m:e>
                        <m:r>
                          <a:rPr lang="zh-TW" altLang="en-US" sz="2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𝑄</m:t>
                        </m:r>
                        <m:r>
                          <a:rPr lang="zh-TW" altLang="en-US" sz="2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,</m:t>
                        </m:r>
                        <m:r>
                          <a:rPr lang="zh-TW" altLang="en-US" sz="2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𝐾</m:t>
                        </m:r>
                        <m:r>
                          <a:rPr lang="zh-TW" altLang="en-US" sz="2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,</m:t>
                        </m:r>
                        <m:r>
                          <a:rPr lang="zh-TW" altLang="en-US" sz="2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zh-TW" altLang="en-US" sz="2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 </a:t>
                </a:r>
                <a:endParaRPr lang="en-US" altLang="zh-TW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Himalaya" panose="01010100010101010101" pitchFamily="2" charset="0"/>
                  <a:ea typeface="Microsoft Himalaya" panose="01010100010101010101" pitchFamily="2" charset="0"/>
                  <a:cs typeface="Microsoft Himalaya" panose="01010100010101010101" pitchFamily="2" charset="0"/>
                </a:endParaRPr>
              </a:p>
              <a:p>
                <a:r>
                  <a:rPr lang="zh-TW" altLang="en-US" sz="2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 </m:t>
                    </m:r>
                    <m:r>
                      <a:rPr lang="zh-TW" altLang="en-US" sz="22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 </m:t>
                    </m:r>
                    <m:r>
                      <a:rPr lang="zh-TW" altLang="en-US" sz="2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 </m:t>
                    </m:r>
                    <m:r>
                      <a:rPr lang="zh-TW" altLang="en-US" sz="2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=</m:t>
                    </m:r>
                    <m:r>
                      <a:rPr lang="zh-TW" altLang="en-US" sz="2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𝑠𝑜𝑓𝑡𝑚𝑎𝑥</m:t>
                    </m:r>
                    <m:r>
                      <a:rPr lang="zh-TW" altLang="en-US" sz="2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(</m:t>
                    </m:r>
                    <m:f>
                      <m:fPr>
                        <m:ctrlPr>
                          <a:rPr lang="zh-TW" altLang="en-US" sz="2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</m:ctrlPr>
                      </m:fPr>
                      <m:num>
                        <m:r>
                          <a:rPr lang="zh-TW" altLang="en-US" sz="2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𝑄</m:t>
                        </m:r>
                        <m:sSup>
                          <m:sSupPr>
                            <m:ctrlPr>
                              <a:rPr lang="zh-TW" alt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icrosoft Himalaya" panose="01010100010101010101" pitchFamily="2" charset="0"/>
                                <a:cs typeface="Microsoft Himalaya" panose="01010100010101010101" pitchFamily="2" charset="0"/>
                              </a:rPr>
                            </m:ctrlPr>
                          </m:sSupPr>
                          <m:e>
                            <m:r>
                              <a:rPr lang="zh-TW" altLang="en-US" sz="2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icrosoft Himalaya" panose="01010100010101010101" pitchFamily="2" charset="0"/>
                                <a:cs typeface="Microsoft Himalaya" panose="01010100010101010101" pitchFamily="2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zh-TW" altLang="en-US" sz="2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icrosoft Himalaya" panose="01010100010101010101" pitchFamily="2" charset="0"/>
                                <a:cs typeface="Microsoft Himalaya" panose="01010100010101010101" pitchFamily="2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en-US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icrosoft Himalaya" panose="01010100010101010101" pitchFamily="2" charset="0"/>
                                <a:cs typeface="Microsoft Himalaya" panose="01010100010101010101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zh-TW" altLang="en-US" sz="2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icrosoft Himalaya" panose="01010100010101010101" pitchFamily="2" charset="0"/>
                                <a:cs typeface="Microsoft Himalaya" panose="01010100010101010101" pitchFamily="2" charset="0"/>
                              </a:rPr>
                              <m:t>2</m:t>
                            </m:r>
                            <m:r>
                              <a:rPr lang="zh-TW" altLang="en-US" sz="2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icrosoft Himalaya" panose="01010100010101010101" pitchFamily="2" charset="0"/>
                                <a:cs typeface="Microsoft Himalaya" panose="01010100010101010101" pitchFamily="2" charset="0"/>
                              </a:rPr>
                              <m:t>𝑢</m:t>
                            </m:r>
                          </m:e>
                        </m:rad>
                      </m:den>
                    </m:f>
                    <m:r>
                      <a:rPr lang="zh-TW" altLang="en-US" sz="2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)</m:t>
                    </m:r>
                    <m:r>
                      <a:rPr lang="zh-TW" altLang="en-US" sz="2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Microsoft Himalaya" panose="01010100010101010101" pitchFamily="2" charset="0"/>
                        <a:cs typeface="Microsoft Himalaya" panose="01010100010101010101" pitchFamily="2" charset="0"/>
                      </a:rPr>
                      <m:t>𝑉</m:t>
                    </m:r>
                  </m:oMath>
                </a14:m>
                <a:r>
                  <a:rPr lang="zh-TW" altLang="en-US" sz="2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 </a:t>
                </a:r>
                <a:endParaRPr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Himalaya" panose="01010100010101010101" pitchFamily="2" charset="0"/>
                  <a:ea typeface="Microsoft Himalaya" panose="01010100010101010101" pitchFamily="2" charset="0"/>
                  <a:cs typeface="Microsoft Himalaya" panose="01010100010101010101" pitchFamily="2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059" y="3675939"/>
                <a:ext cx="3799795" cy="984821"/>
              </a:xfrm>
              <a:prstGeom prst="rect">
                <a:avLst/>
              </a:prstGeom>
              <a:blipFill>
                <a:blip r:embed="rId7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3012413" y="2145079"/>
            <a:ext cx="4157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Scaled Dot-Product Attention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51520" y="3861048"/>
            <a:ext cx="208823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287524" y="3248980"/>
            <a:ext cx="208823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13" y="2888561"/>
            <a:ext cx="1904774" cy="2902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295636" y="3543809"/>
                <a:ext cx="13192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TW" alt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TW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×2</m:t>
                          </m:r>
                          <m:r>
                            <a:rPr lang="zh-TW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36" y="3543809"/>
                <a:ext cx="131920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圓角矩形 19"/>
          <p:cNvSpPr/>
          <p:nvPr/>
        </p:nvSpPr>
        <p:spPr>
          <a:xfrm>
            <a:off x="3194333" y="4869160"/>
            <a:ext cx="1152128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6753883" y="4075308"/>
            <a:ext cx="592923" cy="26425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3347864" y="4320700"/>
            <a:ext cx="792088" cy="3400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6846526" y="4394992"/>
            <a:ext cx="407635" cy="24959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5585880" y="4228197"/>
            <a:ext cx="1157328" cy="29159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3175523" y="3734492"/>
            <a:ext cx="1170938" cy="37780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7338749" y="4203354"/>
            <a:ext cx="257588" cy="27242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/>
        </p:nvSpPr>
        <p:spPr>
          <a:xfrm>
            <a:off x="3590345" y="3179344"/>
            <a:ext cx="1252499" cy="35297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391" y="4509120"/>
                <a:ext cx="3891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" y="4509120"/>
                <a:ext cx="38914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1331640" y="4121398"/>
                <a:ext cx="3891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121398"/>
                <a:ext cx="38914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接點 22"/>
          <p:cNvCxnSpPr/>
          <p:nvPr/>
        </p:nvCxnSpPr>
        <p:spPr>
          <a:xfrm>
            <a:off x="3914660" y="2542207"/>
            <a:ext cx="132535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3119952" y="2542207"/>
            <a:ext cx="734884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圓角矩形 39"/>
          <p:cNvSpPr/>
          <p:nvPr/>
        </p:nvSpPr>
        <p:spPr>
          <a:xfrm>
            <a:off x="374775" y="2672916"/>
            <a:ext cx="1820961" cy="340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1324821" y="2971918"/>
            <a:ext cx="1087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Max-pooling</a:t>
            </a:r>
            <a:endParaRPr lang="zh-TW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/>
              <p:cNvSpPr/>
              <p:nvPr/>
            </p:nvSpPr>
            <p:spPr>
              <a:xfrm>
                <a:off x="824331" y="1988609"/>
                <a:ext cx="1044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zh-TW" alt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TW" alt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1" y="1988609"/>
                <a:ext cx="1044068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5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44 L 0.0151 -0.15648 C 0.02239 -0.22546 0.1059 -0.29583 0.16979 -0.28403 L 0.30416 -0.2588 " pathEditMode="relative" rAng="16680000" ptsTypes="AAAA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" grpId="0"/>
      <p:bldP spid="10" grpId="0" animBg="1"/>
      <p:bldP spid="10" grpId="1" animBg="1"/>
      <p:bldP spid="16" grpId="0"/>
      <p:bldP spid="24" grpId="0"/>
      <p:bldP spid="9" grpId="0" animBg="1"/>
      <p:bldP spid="9" grpId="1" animBg="1"/>
      <p:bldP spid="18" grpId="0" animBg="1"/>
      <p:bldP spid="18" grpId="1" animBg="1"/>
      <p:bldP spid="14" grpId="0"/>
      <p:bldP spid="20" grpId="0" animBg="1"/>
      <p:bldP spid="2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5" grpId="0"/>
      <p:bldP spid="35" grpId="1"/>
      <p:bldP spid="40" grpId="0" animBg="1"/>
      <p:bldP spid="40" grpId="1" animBg="1"/>
      <p:bldP spid="41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" y="1196752"/>
            <a:ext cx="9133325" cy="542354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9439" y="1196752"/>
            <a:ext cx="9134561" cy="5431534"/>
          </a:xfrm>
          <a:prstGeom prst="rect">
            <a:avLst/>
          </a:prstGeom>
          <a:blipFill dpi="0" rotWithShape="1">
            <a:blip r:embed="rId4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7CFA86-C7F1-4EA8-BFA9-B322A177D5C0}"/>
              </a:ext>
            </a:extLst>
          </p:cNvPr>
          <p:cNvGrpSpPr/>
          <p:nvPr/>
        </p:nvGrpSpPr>
        <p:grpSpPr>
          <a:xfrm flipH="1">
            <a:off x="8532439" y="296060"/>
            <a:ext cx="777432" cy="871309"/>
            <a:chOff x="8415343" y="292006"/>
            <a:chExt cx="777432" cy="871309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AEC2DA8-8886-474A-AAF3-860C3EDD3613}"/>
                </a:ext>
              </a:extLst>
            </p:cNvPr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96007ED-2AAD-450F-9D80-0836C7C78446}"/>
                </a:ext>
              </a:extLst>
            </p:cNvPr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B0630F5-6E77-4360-9E7E-A1F91209EDCC}"/>
              </a:ext>
            </a:extLst>
          </p:cNvPr>
          <p:cNvSpPr/>
          <p:nvPr/>
        </p:nvSpPr>
        <p:spPr>
          <a:xfrm>
            <a:off x="6611265" y="570330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Baskerville Old Face" panose="02020602080505020303" pitchFamily="18" charset="0"/>
              </a:rPr>
              <a:t>Model </a:t>
            </a:r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3</a:t>
            </a:r>
            <a:endParaRPr lang="zh-CN" alt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左中括号 5">
            <a:extLst>
              <a:ext uri="{FF2B5EF4-FFF2-40B4-BE49-F238E27FC236}">
                <a16:creationId xmlns:a16="http://schemas.microsoft.com/office/drawing/2014/main" id="{08D745BD-7DC3-46AA-BE7A-C043283783E1}"/>
              </a:ext>
            </a:extLst>
          </p:cNvPr>
          <p:cNvSpPr/>
          <p:nvPr/>
        </p:nvSpPr>
        <p:spPr>
          <a:xfrm flipH="1">
            <a:off x="8357164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39552" y="579093"/>
            <a:ext cx="663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K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nowledge Encoding</a:t>
            </a:r>
            <a:endParaRPr lang="en-US" altLang="zh-CN" sz="3200" b="1" dirty="0">
              <a:latin typeface="Baskerville Old Face" panose="02020602080505020303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83768" y="2420888"/>
            <a:ext cx="3744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</a:t>
            </a:r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oncept towards </a:t>
            </a:r>
            <a:r>
              <a:rPr lang="en-US" altLang="zh-CN" sz="22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</a:t>
            </a:r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hort </a:t>
            </a:r>
            <a:r>
              <a:rPr lang="en-US" altLang="zh-CN" sz="22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</a:t>
            </a:r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ext attention </a:t>
            </a:r>
            <a:r>
              <a:rPr lang="en-US" altLang="zh-CN" sz="22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(C-ST) </a:t>
            </a:r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</a:t>
            </a:r>
          </a:p>
          <a:p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 Reduce the bad influence of </a:t>
            </a:r>
          </a:p>
          <a:p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 improper concepts introduced.</a:t>
            </a:r>
          </a:p>
        </p:txBody>
      </p:sp>
      <p:sp>
        <p:nvSpPr>
          <p:cNvPr id="18" name="矩形 17"/>
          <p:cNvSpPr/>
          <p:nvPr/>
        </p:nvSpPr>
        <p:spPr>
          <a:xfrm>
            <a:off x="2267744" y="5589240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</a:t>
            </a:r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oncept towards </a:t>
            </a:r>
            <a:r>
              <a:rPr lang="en-US" altLang="zh-CN" sz="2200" dirty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</a:t>
            </a:r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oncept </a:t>
            </a:r>
            <a:r>
              <a:rPr lang="en-US" altLang="zh-CN" sz="2200" dirty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</a:t>
            </a:r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attention </a:t>
            </a:r>
            <a:r>
              <a:rPr lang="en-US" altLang="zh-CN" sz="22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(C-CS) </a:t>
            </a:r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</a:t>
            </a:r>
          </a:p>
          <a:p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 Take the relative importance of the concepts.</a:t>
            </a:r>
          </a:p>
        </p:txBody>
      </p:sp>
      <p:sp>
        <p:nvSpPr>
          <p:cNvPr id="16" name="矩形 15"/>
          <p:cNvSpPr/>
          <p:nvPr/>
        </p:nvSpPr>
        <p:spPr>
          <a:xfrm>
            <a:off x="2843808" y="4770977"/>
            <a:ext cx="144016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427984" y="4770977"/>
            <a:ext cx="144016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9440" y="1197864"/>
            <a:ext cx="9134560" cy="5430422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555776" y="2158698"/>
                <a:ext cx="4122905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C00000"/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C</a:t>
                </a:r>
                <a:r>
                  <a:rPr lang="en-US" altLang="zh-CN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oncept towards </a:t>
                </a:r>
                <a:r>
                  <a:rPr lang="en-US" altLang="zh-CN" sz="2400" dirty="0" smtClean="0">
                    <a:solidFill>
                      <a:srgbClr val="C00000"/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S</a:t>
                </a:r>
                <a:r>
                  <a:rPr lang="en-US" altLang="zh-CN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hort </a:t>
                </a:r>
                <a:r>
                  <a:rPr lang="en-US" altLang="zh-CN" sz="2400" dirty="0" smtClean="0">
                    <a:solidFill>
                      <a:srgbClr val="C00000"/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T</a:t>
                </a:r>
                <a:r>
                  <a:rPr lang="en-US" altLang="zh-CN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ext attention </a:t>
                </a:r>
                <a:r>
                  <a:rPr lang="en-US" altLang="zh-CN" sz="2400" dirty="0" smtClean="0">
                    <a:solidFill>
                      <a:srgbClr val="C00000"/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(C-ST) </a:t>
                </a:r>
                <a:r>
                  <a:rPr lang="en-US" altLang="zh-CN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: </a:t>
                </a:r>
              </a:p>
              <a:p>
                <a:r>
                  <a:rPr lang="zh-TW" altLang="en-US" sz="2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   </a:t>
                </a:r>
                <a:r>
                  <a:rPr lang="en-US" altLang="zh-CN" sz="2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Vanilla attention :  </a:t>
                </a:r>
              </a:p>
              <a:p>
                <a:r>
                  <a:rPr lang="zh-TW" alt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𝑠𝑜𝑓𝑡𝑚𝑎𝑥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𝑡𝑎𝑛h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TW" altLang="zh-TW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TW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2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158698"/>
                <a:ext cx="4122905" cy="1138773"/>
              </a:xfrm>
              <a:prstGeom prst="rect">
                <a:avLst/>
              </a:prstGeom>
              <a:blipFill>
                <a:blip r:embed="rId6"/>
                <a:stretch>
                  <a:fillRect l="-2216" t="-42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4788024" y="3177748"/>
                <a:ext cx="1620700" cy="332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5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TW" altLang="zh-TW" sz="1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zh-TW" altLang="zh-TW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15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177748"/>
                <a:ext cx="1620700" cy="3327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1072232" y="2991320"/>
                <a:ext cx="3808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32" y="2991320"/>
                <a:ext cx="380810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183505" y="5013176"/>
                <a:ext cx="4235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505" y="5013176"/>
                <a:ext cx="423577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4130" y="1191167"/>
            <a:ext cx="9134561" cy="5431534"/>
          </a:xfrm>
          <a:prstGeom prst="rect">
            <a:avLst/>
          </a:prstGeom>
          <a:blipFill>
            <a:blip r:embed="rId10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552254" y="2156852"/>
                <a:ext cx="4113761" cy="1130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C00000"/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C</a:t>
                </a:r>
                <a:r>
                  <a:rPr lang="en-US" altLang="zh-CN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oncept towards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C</a:t>
                </a:r>
                <a:r>
                  <a:rPr lang="en-US" altLang="zh-CN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oncept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S</a:t>
                </a:r>
                <a:r>
                  <a:rPr lang="en-US" altLang="zh-CN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et attention </a:t>
                </a:r>
                <a:r>
                  <a:rPr lang="en-US" altLang="zh-CN" sz="2400" dirty="0" smtClean="0">
                    <a:solidFill>
                      <a:srgbClr val="C00000"/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(C-CS) </a:t>
                </a:r>
                <a:r>
                  <a:rPr lang="en-US" altLang="zh-CN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:</a:t>
                </a:r>
                <a:endParaRPr lang="en-US" altLang="zh-CN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Himalaya" panose="01010100010101010101" pitchFamily="2" charset="0"/>
                  <a:ea typeface="Microsoft Himalaya" panose="01010100010101010101" pitchFamily="2" charset="0"/>
                  <a:cs typeface="Microsoft Himalaya" panose="01010100010101010101" pitchFamily="2" charset="0"/>
                </a:endParaRPr>
              </a:p>
              <a:p>
                <a:r>
                  <a:rPr lang="zh-TW" altLang="en-US" sz="2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   </a:t>
                </a:r>
                <a:r>
                  <a:rPr lang="en-US" altLang="zh-CN" sz="2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Source2token self-attention : 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2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𝑠𝑜𝑓𝑡𝑚𝑎𝑥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𝑡𝑎𝑛h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zh-TW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54" y="2156852"/>
                <a:ext cx="4113761" cy="1130951"/>
              </a:xfrm>
              <a:prstGeom prst="rect">
                <a:avLst/>
              </a:prstGeom>
              <a:blipFill>
                <a:blip r:embed="rId11"/>
                <a:stretch>
                  <a:fillRect l="-2370" t="-4324" r="-2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736889" y="3184320"/>
                <a:ext cx="1298112" cy="342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TW" alt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1600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TW" alt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zh-TW" altLang="en-US" sz="16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889" y="3184320"/>
                <a:ext cx="1298112" cy="342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183505" y="5013176"/>
                <a:ext cx="4235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505" y="5013176"/>
                <a:ext cx="423577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9438" y="1191167"/>
            <a:ext cx="9129254" cy="5437119"/>
          </a:xfrm>
          <a:prstGeom prst="rect">
            <a:avLst/>
          </a:prstGeom>
          <a:blipFill>
            <a:blip r:embed="rId13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2627784" y="2489145"/>
                <a:ext cx="3436090" cy="681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𝒶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TW" alt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𝑠𝑜𝑓𝑡𝑚𝑎𝑥</m:t>
                        </m:r>
                        <m:r>
                          <a:rPr lang="zh-TW" alt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TW" alt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zh-TW" alt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zh-TW" altLang="en-US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489145"/>
                <a:ext cx="3436090" cy="681982"/>
              </a:xfrm>
              <a:prstGeom prst="rect">
                <a:avLst/>
              </a:prstGeom>
              <a:blipFill>
                <a:blip r:embed="rId14"/>
                <a:stretch>
                  <a:fillRect t="-64286" r="-12234" b="-553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9636" y="1194668"/>
            <a:ext cx="9134563" cy="5438536"/>
          </a:xfrm>
          <a:prstGeom prst="rect">
            <a:avLst/>
          </a:prstGeom>
          <a:blipFill>
            <a:blip r:embed="rId15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3571882" y="2469505"/>
                <a:ext cx="1424172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0">
                                  <a:latin typeface="Cambria Math" panose="02040503050406030204" pitchFamily="18" charset="0"/>
                                </a:rPr>
                                <m:t>𝒶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2" y="2469505"/>
                <a:ext cx="1424172" cy="8485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497578" y="3908523"/>
                <a:ext cx="4235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578" y="3908523"/>
                <a:ext cx="423577" cy="369332"/>
              </a:xfrm>
              <a:prstGeom prst="rect">
                <a:avLst/>
              </a:prstGeom>
              <a:blipFill>
                <a:blip r:embed="rId1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831666" y="3258316"/>
                <a:ext cx="472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𝒶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666" y="3258316"/>
                <a:ext cx="472501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314748" y="2603311"/>
                <a:ext cx="379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748" y="2603311"/>
                <a:ext cx="379848" cy="369332"/>
              </a:xfrm>
              <a:prstGeom prst="rect">
                <a:avLst/>
              </a:prstGeom>
              <a:blipFill>
                <a:blip r:embed="rId1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2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5" grpId="0"/>
      <p:bldP spid="17" grpId="0"/>
      <p:bldP spid="17" grpId="1"/>
      <p:bldP spid="18" grpId="0"/>
      <p:bldP spid="18" grpId="1"/>
      <p:bldP spid="16" grpId="0" animBg="1"/>
      <p:bldP spid="16" grpId="1" animBg="1"/>
      <p:bldP spid="20" grpId="0" animBg="1"/>
      <p:bldP spid="20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7" grpId="1" animBg="1"/>
      <p:bldP spid="29" grpId="0"/>
      <p:bldP spid="29" grpId="1"/>
      <p:bldP spid="28" grpId="0"/>
      <p:bldP spid="28" grpId="1"/>
      <p:bldP spid="30" grpId="0"/>
      <p:bldP spid="30" grpId="1"/>
      <p:bldP spid="31" grpId="0" animBg="1"/>
      <p:bldP spid="31" grpId="1" animBg="1"/>
      <p:bldP spid="33" grpId="0"/>
      <p:bldP spid="33" grpId="1"/>
      <p:bldP spid="8" grpId="0" animBg="1"/>
      <p:bldP spid="34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" y="1196752"/>
            <a:ext cx="9133325" cy="5423542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0674" y="1196752"/>
            <a:ext cx="9133325" cy="5423542"/>
          </a:xfrm>
          <a:prstGeom prst="rect">
            <a:avLst/>
          </a:prstGeom>
          <a:blipFill dpi="0" rotWithShape="1">
            <a:blip r:embed="rId4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674" y="1196752"/>
            <a:ext cx="9133325" cy="5423542"/>
          </a:xfrm>
          <a:prstGeom prst="rect">
            <a:avLst/>
          </a:prstGeom>
          <a:blipFill>
            <a:blip r:embed="rId5">
              <a:alphaModFix amt="9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7CFA86-C7F1-4EA8-BFA9-B322A177D5C0}"/>
              </a:ext>
            </a:extLst>
          </p:cNvPr>
          <p:cNvGrpSpPr/>
          <p:nvPr/>
        </p:nvGrpSpPr>
        <p:grpSpPr>
          <a:xfrm flipH="1">
            <a:off x="8532439" y="296060"/>
            <a:ext cx="777432" cy="871309"/>
            <a:chOff x="8415343" y="292006"/>
            <a:chExt cx="777432" cy="871309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AEC2DA8-8886-474A-AAF3-860C3EDD3613}"/>
                </a:ext>
              </a:extLst>
            </p:cNvPr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96007ED-2AAD-450F-9D80-0836C7C78446}"/>
                </a:ext>
              </a:extLst>
            </p:cNvPr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B0630F5-6E77-4360-9E7E-A1F91209EDCC}"/>
              </a:ext>
            </a:extLst>
          </p:cNvPr>
          <p:cNvSpPr/>
          <p:nvPr/>
        </p:nvSpPr>
        <p:spPr>
          <a:xfrm>
            <a:off x="6611265" y="570330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Baskerville Old Face" panose="02020602080505020303" pitchFamily="18" charset="0"/>
              </a:rPr>
              <a:t>Model </a:t>
            </a:r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3</a:t>
            </a:r>
            <a:endParaRPr lang="zh-CN" alt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左中括号 5">
            <a:extLst>
              <a:ext uri="{FF2B5EF4-FFF2-40B4-BE49-F238E27FC236}">
                <a16:creationId xmlns:a16="http://schemas.microsoft.com/office/drawing/2014/main" id="{08D745BD-7DC3-46AA-BE7A-C043283783E1}"/>
              </a:ext>
            </a:extLst>
          </p:cNvPr>
          <p:cNvSpPr/>
          <p:nvPr/>
        </p:nvSpPr>
        <p:spPr>
          <a:xfrm flipH="1">
            <a:off x="8357164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95536" y="504047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S</a:t>
            </a:r>
            <a:r>
              <a:rPr lang="en-US" altLang="zh-CN" sz="2000" spc="120" dirty="0">
                <a:latin typeface="Baskerville Old Face" panose="02020602080505020303" pitchFamily="18" charset="0"/>
              </a:rPr>
              <a:t>hort </a:t>
            </a:r>
            <a:r>
              <a:rPr lang="en-US" altLang="zh-CN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T</a:t>
            </a:r>
            <a:r>
              <a:rPr lang="en-US" altLang="zh-CN" sz="2000" spc="120" dirty="0">
                <a:latin typeface="Baskerville Old Face" panose="02020602080505020303" pitchFamily="18" charset="0"/>
              </a:rPr>
              <a:t>ext </a:t>
            </a:r>
            <a:r>
              <a:rPr lang="en-US" altLang="zh-CN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C</a:t>
            </a:r>
            <a:r>
              <a:rPr lang="en-US" altLang="zh-CN" sz="2000" spc="120" dirty="0">
                <a:latin typeface="Baskerville Old Face" panose="02020602080505020303" pitchFamily="18" charset="0"/>
              </a:rPr>
              <a:t>lassification with </a:t>
            </a:r>
          </a:p>
          <a:p>
            <a:r>
              <a:rPr lang="en-US" altLang="zh-CN" sz="2000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K</a:t>
            </a:r>
            <a:r>
              <a:rPr lang="en-US" altLang="zh-CN" sz="2000" spc="120" dirty="0">
                <a:latin typeface="Baskerville Old Face" panose="02020602080505020303" pitchFamily="18" charset="0"/>
              </a:rPr>
              <a:t>nowledge Powered </a:t>
            </a:r>
            <a:r>
              <a:rPr lang="en-US" altLang="zh-CN" sz="2000" b="1" spc="12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</a:t>
            </a:r>
            <a:r>
              <a:rPr lang="en-US" altLang="zh-CN" sz="2000" spc="120" dirty="0" smtClean="0">
                <a:latin typeface="Baskerville Old Face" panose="02020602080505020303" pitchFamily="18" charset="0"/>
              </a:rPr>
              <a:t>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245188" y="3429000"/>
                <a:ext cx="266429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C00000"/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T</a:t>
                </a:r>
                <a:r>
                  <a:rPr lang="en-US" altLang="zh-CN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raining : 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↦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𝑙𝑜𝑔𝑝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Himalaya" panose="01010100010101010101" pitchFamily="2" charset="0"/>
                    <a:ea typeface="Microsoft Himalaya" panose="01010100010101010101" pitchFamily="2" charset="0"/>
                    <a:cs typeface="Microsoft Himalaya" panose="01010100010101010101" pitchFamily="2" charset="0"/>
                  </a:rPr>
                  <a:t> 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Himalaya" panose="01010100010101010101" pitchFamily="2" charset="0"/>
                  <a:ea typeface="Microsoft Himalaya" panose="01010100010101010101" pitchFamily="2" charset="0"/>
                  <a:cs typeface="Microsoft Himalaya" panose="01010100010101010101" pitchFamily="2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88" y="3429000"/>
                <a:ext cx="2664296" cy="1077218"/>
              </a:xfrm>
              <a:prstGeom prst="rect">
                <a:avLst/>
              </a:prstGeom>
              <a:blipFill>
                <a:blip r:embed="rId6"/>
                <a:stretch>
                  <a:fillRect l="-5721" t="-7955" b="-55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1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8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6559" y="4137264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1954632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2472173" y="3751965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1601221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1098024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2464790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35068" y="2074407"/>
            <a:ext cx="829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造字工房尚雅体演示版常规体" pitchFamily="50" charset="-122"/>
              </a:rPr>
              <a:t>4</a:t>
            </a:r>
            <a:endParaRPr lang="zh-CN" altLang="en-US" sz="9600" spc="3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5638" y="2955655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120" dirty="0" smtClean="0">
                <a:latin typeface="Baskerville Old Face" panose="02020602080505020303" pitchFamily="18" charset="0"/>
              </a:rPr>
              <a:t>Experiment</a:t>
            </a:r>
            <a:endParaRPr lang="zh-CN" altLang="en-US" sz="3600" b="1" spc="120" dirty="0">
              <a:latin typeface="Baskerville Old Face" panose="02020602080505020303" pitchFamily="18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4543920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59721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7280224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5220814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90" y="1529500"/>
            <a:ext cx="6555917" cy="26195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86" y="4320480"/>
            <a:ext cx="8421078" cy="22768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87" y="4360839"/>
            <a:ext cx="5762625" cy="20193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87" y="4403701"/>
            <a:ext cx="6486525" cy="1933575"/>
          </a:xfrm>
          <a:prstGeom prst="rect">
            <a:avLst/>
          </a:prstGeom>
        </p:spPr>
      </p:pic>
      <p:grpSp>
        <p:nvGrpSpPr>
          <p:cNvPr id="24" name="组合 1">
            <a:extLst>
              <a:ext uri="{FF2B5EF4-FFF2-40B4-BE49-F238E27FC236}">
                <a16:creationId xmlns:a16="http://schemas.microsoft.com/office/drawing/2014/main" id="{FF7CFA86-C7F1-4EA8-BFA9-B322A177D5C0}"/>
              </a:ext>
            </a:extLst>
          </p:cNvPr>
          <p:cNvGrpSpPr/>
          <p:nvPr/>
        </p:nvGrpSpPr>
        <p:grpSpPr>
          <a:xfrm flipH="1">
            <a:off x="8532439" y="296060"/>
            <a:ext cx="777432" cy="871309"/>
            <a:chOff x="8415343" y="292006"/>
            <a:chExt cx="777432" cy="871309"/>
          </a:xfrm>
        </p:grpSpPr>
        <p:cxnSp>
          <p:nvCxnSpPr>
            <p:cNvPr id="25" name="直接连接符 2">
              <a:extLst>
                <a:ext uri="{FF2B5EF4-FFF2-40B4-BE49-F238E27FC236}">
                  <a16:creationId xmlns:a16="http://schemas.microsoft.com/office/drawing/2014/main" id="{FAEC2DA8-8886-474A-AAF3-860C3EDD3613}"/>
                </a:ext>
              </a:extLst>
            </p:cNvPr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3">
              <a:extLst>
                <a:ext uri="{FF2B5EF4-FFF2-40B4-BE49-F238E27FC236}">
                  <a16:creationId xmlns:a16="http://schemas.microsoft.com/office/drawing/2014/main" id="{596007ED-2AAD-450F-9D80-0836C7C78446}"/>
                </a:ext>
              </a:extLst>
            </p:cNvPr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0B0630F5-6E77-4360-9E7E-A1F91209EDCC}"/>
              </a:ext>
            </a:extLst>
          </p:cNvPr>
          <p:cNvSpPr/>
          <p:nvPr/>
        </p:nvSpPr>
        <p:spPr>
          <a:xfrm>
            <a:off x="5796136" y="570330"/>
            <a:ext cx="3070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pc="120" dirty="0" smtClean="0">
                <a:latin typeface="Baskerville Old Face" panose="02020602080505020303" pitchFamily="18" charset="0"/>
              </a:rPr>
              <a:t>Experiment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4</a:t>
            </a:r>
            <a:endParaRPr lang="zh-CN" alt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8" name="左中括号 5">
            <a:extLst>
              <a:ext uri="{FF2B5EF4-FFF2-40B4-BE49-F238E27FC236}">
                <a16:creationId xmlns:a16="http://schemas.microsoft.com/office/drawing/2014/main" id="{08D745BD-7DC3-46AA-BE7A-C043283783E1}"/>
              </a:ext>
            </a:extLst>
          </p:cNvPr>
          <p:cNvSpPr/>
          <p:nvPr/>
        </p:nvSpPr>
        <p:spPr>
          <a:xfrm flipH="1">
            <a:off x="8357164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39552" y="579093"/>
            <a:ext cx="663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D</a:t>
            </a:r>
            <a:r>
              <a:rPr lang="en-US" altLang="zh-CN" sz="3200" b="1" spc="120" dirty="0" smtClean="0">
                <a:latin typeface="Baskerville Old Face" panose="02020602080505020303" pitchFamily="18" charset="0"/>
              </a:rPr>
              <a:t>ataset</a:t>
            </a:r>
            <a:endParaRPr lang="en-US" altLang="zh-CN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863" y="4183336"/>
            <a:ext cx="6470344" cy="25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">
            <a:extLst>
              <a:ext uri="{FF2B5EF4-FFF2-40B4-BE49-F238E27FC236}">
                <a16:creationId xmlns:a16="http://schemas.microsoft.com/office/drawing/2014/main" id="{FF7CFA86-C7F1-4EA8-BFA9-B322A177D5C0}"/>
              </a:ext>
            </a:extLst>
          </p:cNvPr>
          <p:cNvGrpSpPr/>
          <p:nvPr/>
        </p:nvGrpSpPr>
        <p:grpSpPr>
          <a:xfrm flipH="1">
            <a:off x="8532439" y="296060"/>
            <a:ext cx="777432" cy="871309"/>
            <a:chOff x="8415343" y="292006"/>
            <a:chExt cx="777432" cy="871309"/>
          </a:xfrm>
        </p:grpSpPr>
        <p:cxnSp>
          <p:nvCxnSpPr>
            <p:cNvPr id="25" name="直接连接符 2">
              <a:extLst>
                <a:ext uri="{FF2B5EF4-FFF2-40B4-BE49-F238E27FC236}">
                  <a16:creationId xmlns:a16="http://schemas.microsoft.com/office/drawing/2014/main" id="{FAEC2DA8-8886-474A-AAF3-860C3EDD3613}"/>
                </a:ext>
              </a:extLst>
            </p:cNvPr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3">
              <a:extLst>
                <a:ext uri="{FF2B5EF4-FFF2-40B4-BE49-F238E27FC236}">
                  <a16:creationId xmlns:a16="http://schemas.microsoft.com/office/drawing/2014/main" id="{596007ED-2AAD-450F-9D80-0836C7C78446}"/>
                </a:ext>
              </a:extLst>
            </p:cNvPr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0B0630F5-6E77-4360-9E7E-A1F91209EDCC}"/>
              </a:ext>
            </a:extLst>
          </p:cNvPr>
          <p:cNvSpPr/>
          <p:nvPr/>
        </p:nvSpPr>
        <p:spPr>
          <a:xfrm>
            <a:off x="5796136" y="570330"/>
            <a:ext cx="3070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pc="120" dirty="0" smtClean="0">
                <a:latin typeface="Baskerville Old Face" panose="02020602080505020303" pitchFamily="18" charset="0"/>
              </a:rPr>
              <a:t>Experiment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4</a:t>
            </a:r>
            <a:endParaRPr lang="zh-CN" alt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8" name="左中括号 5">
            <a:extLst>
              <a:ext uri="{FF2B5EF4-FFF2-40B4-BE49-F238E27FC236}">
                <a16:creationId xmlns:a16="http://schemas.microsoft.com/office/drawing/2014/main" id="{08D745BD-7DC3-46AA-BE7A-C043283783E1}"/>
              </a:ext>
            </a:extLst>
          </p:cNvPr>
          <p:cNvSpPr/>
          <p:nvPr/>
        </p:nvSpPr>
        <p:spPr>
          <a:xfrm flipH="1">
            <a:off x="8357164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39552" y="579093"/>
            <a:ext cx="663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R</a:t>
            </a:r>
            <a:r>
              <a:rPr lang="en-US" altLang="zh-CN" sz="3200" b="1" spc="120" dirty="0" smtClean="0">
                <a:latin typeface="Baskerville Old Face" panose="02020602080505020303" pitchFamily="18" charset="0"/>
              </a:rPr>
              <a:t>esults</a:t>
            </a:r>
            <a:endParaRPr lang="en-US" altLang="zh-CN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48" y="2206526"/>
            <a:ext cx="8384716" cy="223058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7544" y="4777988"/>
            <a:ext cx="3672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Evaluation metric : </a:t>
            </a:r>
            <a:r>
              <a:rPr lang="en-US" altLang="zh-CN" sz="30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Accuracy</a:t>
            </a:r>
            <a:endParaRPr lang="en-US" altLang="zh-CN" sz="3000" dirty="0">
              <a:solidFill>
                <a:srgbClr val="C0000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0458" y="1749258"/>
            <a:ext cx="1105802" cy="815646"/>
            <a:chOff x="-1604504" y="2147667"/>
            <a:chExt cx="3687215" cy="2719712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 flipH="1" flipV="1">
            <a:off x="945918" y="4341546"/>
            <a:ext cx="1105802" cy="815646"/>
            <a:chOff x="-1604504" y="2147667"/>
            <a:chExt cx="3687215" cy="2719712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1168363" y="2413841"/>
            <a:ext cx="2250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b="1" spc="120" dirty="0">
                <a:latin typeface="Baskerville Old Face" panose="02020602080505020303" pitchFamily="18" charset="0"/>
              </a:rPr>
              <a:t>CONTENTS</a:t>
            </a:r>
            <a:endParaRPr lang="zh-CN" altLang="en-US" sz="1600" b="1" spc="120" dirty="0">
              <a:latin typeface="Baskerville Old Face" panose="02020602080505020303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63053" y="1284026"/>
            <a:ext cx="2399034" cy="488790"/>
            <a:chOff x="4727054" y="1768670"/>
            <a:chExt cx="2399034" cy="488790"/>
          </a:xfrm>
        </p:grpSpPr>
        <p:sp>
          <p:nvSpPr>
            <p:cNvPr id="13" name="TextBox 12"/>
            <p:cNvSpPr txBox="1"/>
            <p:nvPr/>
          </p:nvSpPr>
          <p:spPr>
            <a:xfrm>
              <a:off x="4822629" y="1828399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latin typeface="Baskerville Old Face" panose="02020602080505020303" pitchFamily="18" charset="0"/>
                </a:rPr>
                <a:t>1</a:t>
              </a:r>
              <a:endParaRPr lang="zh-CN" altLang="en-US" sz="2000" b="1" dirty="0">
                <a:latin typeface="Baskerville Old Face" panose="02020602080505020303" pitchFamily="18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727054" y="1768670"/>
              <a:ext cx="504056" cy="488790"/>
              <a:chOff x="4727054" y="1768670"/>
              <a:chExt cx="504056" cy="488790"/>
            </a:xfrm>
          </p:grpSpPr>
          <p:sp>
            <p:nvSpPr>
              <p:cNvPr id="12" name="左中括号 11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左中括号 1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217873" y="1772816"/>
              <a:ext cx="1908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pc="120" dirty="0" smtClean="0">
                  <a:latin typeface="Baskerville Old Face" panose="02020602080505020303" pitchFamily="18" charset="0"/>
                </a:rPr>
                <a:t>Introduction</a:t>
              </a:r>
              <a:endParaRPr lang="zh-CN" altLang="en-US" sz="2400" b="1" spc="120" dirty="0">
                <a:latin typeface="Baskerville Old Face" panose="02020602080505020303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163053" y="3328620"/>
            <a:ext cx="1709583" cy="488790"/>
            <a:chOff x="4727054" y="3140968"/>
            <a:chExt cx="1709583" cy="488790"/>
          </a:xfrm>
        </p:grpSpPr>
        <p:sp>
          <p:nvSpPr>
            <p:cNvPr id="21" name="TextBox 20"/>
            <p:cNvSpPr txBox="1"/>
            <p:nvPr/>
          </p:nvSpPr>
          <p:spPr>
            <a:xfrm>
              <a:off x="4822629" y="3200697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latin typeface="Baskerville Old Face" panose="02020602080505020303" pitchFamily="18" charset="0"/>
                </a:rPr>
                <a:t>3</a:t>
              </a:r>
              <a:endParaRPr lang="zh-CN" altLang="en-US" sz="2000" b="1" dirty="0">
                <a:latin typeface="Baskerville Old Face" panose="02020602080505020303" pitchFamily="18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727054" y="3140968"/>
              <a:ext cx="504056" cy="488790"/>
              <a:chOff x="4727054" y="1768670"/>
              <a:chExt cx="504056" cy="488790"/>
            </a:xfrm>
          </p:grpSpPr>
          <p:sp>
            <p:nvSpPr>
              <p:cNvPr id="23" name="左中括号 22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左中括号 2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365510" y="3145114"/>
              <a:ext cx="1071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pc="120" dirty="0" smtClean="0">
                  <a:latin typeface="Baskerville Old Face" panose="02020602080505020303" pitchFamily="18" charset="0"/>
                </a:rPr>
                <a:t>Model</a:t>
              </a:r>
              <a:endParaRPr lang="zh-CN" altLang="en-US" sz="2400" b="1" spc="120" dirty="0">
                <a:latin typeface="Baskerville Old Face" panose="02020602080505020303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163053" y="4350917"/>
            <a:ext cx="2290669" cy="488790"/>
            <a:chOff x="4727054" y="4413802"/>
            <a:chExt cx="2290669" cy="488790"/>
          </a:xfrm>
        </p:grpSpPr>
        <p:sp>
          <p:nvSpPr>
            <p:cNvPr id="27" name="TextBox 26"/>
            <p:cNvSpPr txBox="1"/>
            <p:nvPr/>
          </p:nvSpPr>
          <p:spPr>
            <a:xfrm>
              <a:off x="4822629" y="4473531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latin typeface="Baskerville Old Face" panose="02020602080505020303" pitchFamily="18" charset="0"/>
                </a:rPr>
                <a:t>4</a:t>
              </a:r>
              <a:endParaRPr lang="zh-CN" altLang="en-US" sz="2000" b="1" dirty="0">
                <a:latin typeface="Baskerville Old Face" panose="02020602080505020303" pitchFamily="18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29" name="左中括号 28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左中括号 29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238069" y="4417948"/>
              <a:ext cx="17796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pc="120" dirty="0">
                  <a:latin typeface="Baskerville Old Face" panose="02020602080505020303" pitchFamily="18" charset="0"/>
                </a:rPr>
                <a:t>Experiment</a:t>
              </a:r>
              <a:endParaRPr lang="zh-CN" altLang="en-US" sz="2400" b="1" spc="120" dirty="0">
                <a:latin typeface="Baskerville Old Face" panose="02020602080505020303" pitchFamily="18" charset="0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 flipH="1">
            <a:off x="6873367" y="1124744"/>
            <a:ext cx="777432" cy="6537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271516" y="3281465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8647780" y="5674443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7609147" y="3897253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CAD1D57-A211-44D8-892B-97DAE6828F5A}"/>
              </a:ext>
            </a:extLst>
          </p:cNvPr>
          <p:cNvGrpSpPr/>
          <p:nvPr/>
        </p:nvGrpSpPr>
        <p:grpSpPr>
          <a:xfrm>
            <a:off x="3163053" y="5373216"/>
            <a:ext cx="2241778" cy="488790"/>
            <a:chOff x="4727054" y="4413802"/>
            <a:chExt cx="2241778" cy="488790"/>
          </a:xfrm>
        </p:grpSpPr>
        <p:sp>
          <p:nvSpPr>
            <p:cNvPr id="41" name="TextBox 26">
              <a:extLst>
                <a:ext uri="{FF2B5EF4-FFF2-40B4-BE49-F238E27FC236}">
                  <a16:creationId xmlns:a16="http://schemas.microsoft.com/office/drawing/2014/main" id="{A9FBF5A1-7233-4BFB-BE52-3C7EBE48845D}"/>
                </a:ext>
              </a:extLst>
            </p:cNvPr>
            <p:cNvSpPr txBox="1"/>
            <p:nvPr/>
          </p:nvSpPr>
          <p:spPr>
            <a:xfrm>
              <a:off x="4822629" y="4473531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latin typeface="Baskerville Old Face" panose="02020602080505020303" pitchFamily="18" charset="0"/>
                </a:rPr>
                <a:t>5</a:t>
              </a:r>
              <a:endParaRPr lang="zh-CN" altLang="en-US" sz="2000" b="1" dirty="0">
                <a:latin typeface="Baskerville Old Face" panose="02020602080505020303" pitchFamily="18" charset="0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AED21585-49C2-4A11-81D6-133F3A8BB37F}"/>
                </a:ext>
              </a:extLst>
            </p:cNvPr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45" name="左中括号 44">
                <a:extLst>
                  <a:ext uri="{FF2B5EF4-FFF2-40B4-BE49-F238E27FC236}">
                    <a16:creationId xmlns:a16="http://schemas.microsoft.com/office/drawing/2014/main" id="{5FE9DE43-67AD-4B15-A321-B16285C428D9}"/>
                  </a:ext>
                </a:extLst>
              </p:cNvPr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左中括号 45">
                <a:extLst>
                  <a:ext uri="{FF2B5EF4-FFF2-40B4-BE49-F238E27FC236}">
                    <a16:creationId xmlns:a16="http://schemas.microsoft.com/office/drawing/2014/main" id="{9F6869D8-3057-433C-8E1E-26C51425B794}"/>
                  </a:ext>
                </a:extLst>
              </p:cNvPr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3" name="TextBox 30">
              <a:extLst>
                <a:ext uri="{FF2B5EF4-FFF2-40B4-BE49-F238E27FC236}">
                  <a16:creationId xmlns:a16="http://schemas.microsoft.com/office/drawing/2014/main" id="{B0330DDB-0C00-4A43-9F13-06FDADEF338B}"/>
                </a:ext>
              </a:extLst>
            </p:cNvPr>
            <p:cNvSpPr txBox="1"/>
            <p:nvPr/>
          </p:nvSpPr>
          <p:spPr>
            <a:xfrm>
              <a:off x="5240474" y="4417948"/>
              <a:ext cx="1728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pc="120" dirty="0">
                  <a:latin typeface="Baskerville Old Face" panose="02020602080505020303" pitchFamily="18" charset="0"/>
                </a:rPr>
                <a:t>Conclusion</a:t>
              </a:r>
              <a:endParaRPr lang="zh-CN" altLang="en-US" sz="2400" b="1" spc="120" dirty="0">
                <a:latin typeface="Baskerville Old Face" panose="02020602080505020303" pitchFamily="18" charset="0"/>
              </a:endParaRPr>
            </a:p>
          </p:txBody>
        </p:sp>
      </p:grpSp>
      <p:grpSp>
        <p:nvGrpSpPr>
          <p:cNvPr id="47" name="组合 32"/>
          <p:cNvGrpSpPr/>
          <p:nvPr/>
        </p:nvGrpSpPr>
        <p:grpSpPr>
          <a:xfrm>
            <a:off x="3163053" y="2306323"/>
            <a:ext cx="2723801" cy="488790"/>
            <a:chOff x="4727054" y="1768670"/>
            <a:chExt cx="2723801" cy="488790"/>
          </a:xfrm>
        </p:grpSpPr>
        <p:sp>
          <p:nvSpPr>
            <p:cNvPr id="48" name="TextBox 12"/>
            <p:cNvSpPr txBox="1"/>
            <p:nvPr/>
          </p:nvSpPr>
          <p:spPr>
            <a:xfrm>
              <a:off x="4822629" y="1828399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>
                  <a:latin typeface="Baskerville Old Face" panose="02020602080505020303" pitchFamily="18" charset="0"/>
                </a:rPr>
                <a:t>2</a:t>
              </a:r>
              <a:endParaRPr lang="zh-CN" altLang="en-US" sz="2000" b="1" dirty="0">
                <a:latin typeface="Baskerville Old Face" panose="02020602080505020303" pitchFamily="18" charset="0"/>
              </a:endParaRPr>
            </a:p>
          </p:txBody>
        </p:sp>
        <p:grpSp>
          <p:nvGrpSpPr>
            <p:cNvPr id="49" name="组合 14"/>
            <p:cNvGrpSpPr/>
            <p:nvPr/>
          </p:nvGrpSpPr>
          <p:grpSpPr>
            <a:xfrm>
              <a:off x="4727054" y="1768670"/>
              <a:ext cx="504056" cy="488790"/>
              <a:chOff x="4727054" y="1768670"/>
              <a:chExt cx="504056" cy="488790"/>
            </a:xfrm>
          </p:grpSpPr>
          <p:sp>
            <p:nvSpPr>
              <p:cNvPr id="51" name="左中括号 11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左中括号 1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50" name="TextBox 15"/>
            <p:cNvSpPr txBox="1"/>
            <p:nvPr/>
          </p:nvSpPr>
          <p:spPr>
            <a:xfrm>
              <a:off x="5209857" y="1772816"/>
              <a:ext cx="2240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spc="120" dirty="0" smtClean="0">
                  <a:latin typeface="Baskerville Old Face" panose="02020602080505020303" pitchFamily="18" charset="0"/>
                </a:rPr>
                <a:t>Related Works</a:t>
              </a:r>
              <a:endParaRPr lang="zh-CN" altLang="en-US" sz="2400" b="1" spc="120" dirty="0">
                <a:latin typeface="Baskerville Old Face" panose="020206020805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">
            <a:extLst>
              <a:ext uri="{FF2B5EF4-FFF2-40B4-BE49-F238E27FC236}">
                <a16:creationId xmlns:a16="http://schemas.microsoft.com/office/drawing/2014/main" id="{FF7CFA86-C7F1-4EA8-BFA9-B322A177D5C0}"/>
              </a:ext>
            </a:extLst>
          </p:cNvPr>
          <p:cNvGrpSpPr/>
          <p:nvPr/>
        </p:nvGrpSpPr>
        <p:grpSpPr>
          <a:xfrm flipH="1">
            <a:off x="8532439" y="296060"/>
            <a:ext cx="777432" cy="871309"/>
            <a:chOff x="8415343" y="292006"/>
            <a:chExt cx="777432" cy="871309"/>
          </a:xfrm>
        </p:grpSpPr>
        <p:cxnSp>
          <p:nvCxnSpPr>
            <p:cNvPr id="25" name="直接连接符 2">
              <a:extLst>
                <a:ext uri="{FF2B5EF4-FFF2-40B4-BE49-F238E27FC236}">
                  <a16:creationId xmlns:a16="http://schemas.microsoft.com/office/drawing/2014/main" id="{FAEC2DA8-8886-474A-AAF3-860C3EDD3613}"/>
                </a:ext>
              </a:extLst>
            </p:cNvPr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3">
              <a:extLst>
                <a:ext uri="{FF2B5EF4-FFF2-40B4-BE49-F238E27FC236}">
                  <a16:creationId xmlns:a16="http://schemas.microsoft.com/office/drawing/2014/main" id="{596007ED-2AAD-450F-9D80-0836C7C78446}"/>
                </a:ext>
              </a:extLst>
            </p:cNvPr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0B0630F5-6E77-4360-9E7E-A1F91209EDCC}"/>
              </a:ext>
            </a:extLst>
          </p:cNvPr>
          <p:cNvSpPr/>
          <p:nvPr/>
        </p:nvSpPr>
        <p:spPr>
          <a:xfrm>
            <a:off x="5796136" y="570330"/>
            <a:ext cx="3070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pc="120" dirty="0" smtClean="0">
                <a:latin typeface="Baskerville Old Face" panose="02020602080505020303" pitchFamily="18" charset="0"/>
              </a:rPr>
              <a:t>Experiment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4</a:t>
            </a:r>
            <a:endParaRPr lang="zh-CN" alt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8" name="左中括号 5">
            <a:extLst>
              <a:ext uri="{FF2B5EF4-FFF2-40B4-BE49-F238E27FC236}">
                <a16:creationId xmlns:a16="http://schemas.microsoft.com/office/drawing/2014/main" id="{08D745BD-7DC3-46AA-BE7A-C043283783E1}"/>
              </a:ext>
            </a:extLst>
          </p:cNvPr>
          <p:cNvSpPr/>
          <p:nvPr/>
        </p:nvSpPr>
        <p:spPr>
          <a:xfrm flipH="1">
            <a:off x="8357164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39552" y="579093"/>
            <a:ext cx="663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E</a:t>
            </a:r>
            <a:r>
              <a:rPr lang="en-US" altLang="zh-CN" sz="3200" b="1" spc="120" dirty="0" smtClean="0">
                <a:latin typeface="Baskerville Old Face" panose="02020602080505020303" pitchFamily="18" charset="0"/>
              </a:rPr>
              <a:t>ffectiveness of Attention</a:t>
            </a:r>
            <a:endParaRPr lang="en-US" altLang="zh-CN" sz="3200" b="1" dirty="0"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542945" y="2276872"/>
                <a:ext cx="37572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>
                                  <a:latin typeface="Cambria Math" panose="02040503050406030204" pitchFamily="18" charset="0"/>
                                </a:rPr>
                                <m:t>𝒶</m:t>
                              </m:r>
                            </m:e>
                            <m:sub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TW" altLang="en-US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  <m:r>
                            <a:rPr lang="zh-TW" altLang="en-US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TW" alt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0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zh-TW" alt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zh-TW" altLang="en-US" sz="20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945" y="2276872"/>
                <a:ext cx="3757247" cy="400110"/>
              </a:xfrm>
              <a:prstGeom prst="rect">
                <a:avLst/>
              </a:prstGeom>
              <a:blipFill>
                <a:blip r:embed="rId3"/>
                <a:stretch>
                  <a:fillRect t="-124615" r="-15260" b="-196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34" y="2902825"/>
            <a:ext cx="7955306" cy="19663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393761"/>
            <a:ext cx="7889620" cy="520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">
            <a:extLst>
              <a:ext uri="{FF2B5EF4-FFF2-40B4-BE49-F238E27FC236}">
                <a16:creationId xmlns:a16="http://schemas.microsoft.com/office/drawing/2014/main" id="{FF7CFA86-C7F1-4EA8-BFA9-B322A177D5C0}"/>
              </a:ext>
            </a:extLst>
          </p:cNvPr>
          <p:cNvGrpSpPr/>
          <p:nvPr/>
        </p:nvGrpSpPr>
        <p:grpSpPr>
          <a:xfrm flipH="1">
            <a:off x="8532439" y="296060"/>
            <a:ext cx="777432" cy="871309"/>
            <a:chOff x="8415343" y="292006"/>
            <a:chExt cx="777432" cy="871309"/>
          </a:xfrm>
        </p:grpSpPr>
        <p:cxnSp>
          <p:nvCxnSpPr>
            <p:cNvPr id="25" name="直接连接符 2">
              <a:extLst>
                <a:ext uri="{FF2B5EF4-FFF2-40B4-BE49-F238E27FC236}">
                  <a16:creationId xmlns:a16="http://schemas.microsoft.com/office/drawing/2014/main" id="{FAEC2DA8-8886-474A-AAF3-860C3EDD3613}"/>
                </a:ext>
              </a:extLst>
            </p:cNvPr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3">
              <a:extLst>
                <a:ext uri="{FF2B5EF4-FFF2-40B4-BE49-F238E27FC236}">
                  <a16:creationId xmlns:a16="http://schemas.microsoft.com/office/drawing/2014/main" id="{596007ED-2AAD-450F-9D80-0836C7C78446}"/>
                </a:ext>
              </a:extLst>
            </p:cNvPr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0B0630F5-6E77-4360-9E7E-A1F91209EDCC}"/>
              </a:ext>
            </a:extLst>
          </p:cNvPr>
          <p:cNvSpPr/>
          <p:nvPr/>
        </p:nvSpPr>
        <p:spPr>
          <a:xfrm>
            <a:off x="5796136" y="570330"/>
            <a:ext cx="3070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pc="120" dirty="0" smtClean="0">
                <a:latin typeface="Baskerville Old Face" panose="02020602080505020303" pitchFamily="18" charset="0"/>
              </a:rPr>
              <a:t>Experiment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4</a:t>
            </a:r>
            <a:endParaRPr lang="zh-CN" alt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8" name="左中括号 5">
            <a:extLst>
              <a:ext uri="{FF2B5EF4-FFF2-40B4-BE49-F238E27FC236}">
                <a16:creationId xmlns:a16="http://schemas.microsoft.com/office/drawing/2014/main" id="{08D745BD-7DC3-46AA-BE7A-C043283783E1}"/>
              </a:ext>
            </a:extLst>
          </p:cNvPr>
          <p:cNvSpPr/>
          <p:nvPr/>
        </p:nvSpPr>
        <p:spPr>
          <a:xfrm flipH="1">
            <a:off x="8357164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39552" y="579093"/>
            <a:ext cx="6630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P</a:t>
            </a:r>
            <a:r>
              <a:rPr lang="en-US" altLang="zh-CN" sz="3200" b="1" spc="120" dirty="0" smtClean="0">
                <a:latin typeface="Baskerville Old Face" panose="02020602080505020303" pitchFamily="18" charset="0"/>
              </a:rPr>
              <a:t>ower of Knowledge</a:t>
            </a:r>
            <a:endParaRPr lang="en-US" altLang="zh-CN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060848"/>
            <a:ext cx="678723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6559" y="4137264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1954632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2472173" y="3751965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1601221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1098024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2464790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35068" y="2074407"/>
            <a:ext cx="829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造字工房尚雅体演示版常规体" pitchFamily="50" charset="-122"/>
              </a:rPr>
              <a:t>5</a:t>
            </a:r>
            <a:endParaRPr lang="zh-CN" altLang="en-US" sz="9600" spc="3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36170" y="2955655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120" dirty="0">
                <a:latin typeface="Baskerville Old Face" panose="02020602080505020303" pitchFamily="18" charset="0"/>
              </a:rPr>
              <a:t>Conclusion</a:t>
            </a:r>
            <a:endParaRPr lang="zh-CN" altLang="en-US" sz="3600" b="1" spc="120" dirty="0">
              <a:latin typeface="Baskerville Old Face" panose="02020602080505020303" pitchFamily="18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4543920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59721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7280224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5220814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1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2129" y="1628800"/>
            <a:ext cx="8505459" cy="460851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-13338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2913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062628" y="503674"/>
            <a:ext cx="2497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5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 </a:t>
            </a:r>
            <a:r>
              <a:rPr lang="en-US" altLang="zh-CN" sz="3200" b="1" spc="120" dirty="0">
                <a:latin typeface="Baskerville Old Face" panose="02020602080505020303" pitchFamily="18" charset="0"/>
              </a:rPr>
              <a:t>Conclusion</a:t>
            </a:r>
            <a:endParaRPr lang="zh-CN" alt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6" name="左中括号 5"/>
          <p:cNvSpPr/>
          <p:nvPr/>
        </p:nvSpPr>
        <p:spPr>
          <a:xfrm>
            <a:off x="75557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71600" y="1759094"/>
            <a:ext cx="792088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1. Enhance the representation of short texts with </a:t>
            </a:r>
            <a:r>
              <a:rPr lang="en-US" altLang="zh-CN" sz="26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conceptual information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.</a:t>
            </a:r>
            <a:endParaRPr lang="en-US" altLang="zh-CN" sz="2600" dirty="0" smtClean="0">
              <a:solidFill>
                <a:srgbClr val="C0000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2. Measure the </a:t>
            </a:r>
            <a:r>
              <a:rPr lang="en-US" altLang="zh-CN" sz="26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similarity</a:t>
            </a: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between each concept and a short texts (</a:t>
            </a:r>
            <a:r>
              <a:rPr lang="en-US" altLang="zh-CN" sz="26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C-ST</a:t>
            </a: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3. Explore the </a:t>
            </a:r>
            <a:r>
              <a:rPr lang="en-US" altLang="zh-CN" sz="26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importance</a:t>
            </a: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of each concept from whole concept set (</a:t>
            </a:r>
            <a:r>
              <a:rPr lang="en-US" altLang="zh-CN" sz="26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C-CS</a:t>
            </a: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4. </a:t>
            </a:r>
            <a:r>
              <a:rPr lang="en-US" altLang="zh-CN" sz="26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Adaptively learned </a:t>
            </a: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 soft switch to combine attention weights on different datasets.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5. Make full use of character and word level features and employ </a:t>
            </a:r>
            <a:r>
              <a:rPr lang="en-US" altLang="zh-CN" sz="26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self-attention</a:t>
            </a: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to    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 generate the short text representation.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6. Results show that </a:t>
            </a:r>
            <a:r>
              <a:rPr lang="en-US" altLang="zh-CN" sz="26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STCKA</a:t>
            </a:r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outperforms the state-of-the-art methods.</a:t>
            </a:r>
          </a:p>
        </p:txBody>
      </p:sp>
    </p:spTree>
    <p:extLst>
      <p:ext uri="{BB962C8B-B14F-4D97-AF65-F5344CB8AC3E}">
        <p14:creationId xmlns:p14="http://schemas.microsoft.com/office/powerpoint/2010/main" val="11246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6559" y="4137264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1954632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2472173" y="3751965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1601221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1098024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2464790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35068" y="2074407"/>
            <a:ext cx="829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造字工房尚雅体演示版常规体" pitchFamily="50" charset="-122"/>
              </a:rPr>
              <a:t>1</a:t>
            </a:r>
            <a:endParaRPr lang="zh-CN" altLang="en-US" sz="9600" spc="3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09633" y="295565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300" dirty="0" smtClean="0">
                <a:latin typeface="Baskerville Old Face" panose="02020602080505020303" pitchFamily="18" charset="0"/>
              </a:rPr>
              <a:t>Introduction</a:t>
            </a:r>
            <a:endParaRPr lang="zh-CN" altLang="en-US" sz="3600" b="1" spc="300" dirty="0">
              <a:latin typeface="Baskerville Old Face" panose="02020602080505020303" pitchFamily="18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4543920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59721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7280224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5220814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14" y="2147921"/>
            <a:ext cx="7048500" cy="2962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044" y="1977565"/>
            <a:ext cx="436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Explicit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representation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8475088" y="1051584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863804" y="1196752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-93864" y="5587496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-93864" y="5655608"/>
            <a:ext cx="777432" cy="6537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"/>
          <p:cNvCxnSpPr/>
          <p:nvPr/>
        </p:nvCxnSpPr>
        <p:spPr>
          <a:xfrm flipH="1">
            <a:off x="-13338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"/>
          <p:cNvCxnSpPr/>
          <p:nvPr/>
        </p:nvCxnSpPr>
        <p:spPr>
          <a:xfrm flipH="1">
            <a:off x="2913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062628" y="503674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1</a:t>
            </a:r>
            <a:r>
              <a:rPr lang="en-US" altLang="zh-CN" sz="3200" b="1" dirty="0">
                <a:latin typeface="Baskerville Old Face" panose="02020602080505020303" pitchFamily="18" charset="0"/>
              </a:rPr>
              <a:t>  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Introduction</a:t>
            </a:r>
            <a:endParaRPr lang="zh-CN" alt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18" name="左中括号 5"/>
          <p:cNvSpPr/>
          <p:nvPr/>
        </p:nvSpPr>
        <p:spPr>
          <a:xfrm>
            <a:off x="75557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9"/>
          <p:cNvSpPr txBox="1"/>
          <p:nvPr/>
        </p:nvSpPr>
        <p:spPr>
          <a:xfrm>
            <a:off x="630584" y="144778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S</a:t>
            </a:r>
            <a:r>
              <a:rPr lang="en-US" altLang="zh-CN" sz="2800" b="1" dirty="0" smtClean="0">
                <a:latin typeface="Baskerville Old Face" panose="02020602080505020303" pitchFamily="18" charset="0"/>
              </a:rPr>
              <a:t>hort </a:t>
            </a:r>
            <a:r>
              <a:rPr lang="en-US" altLang="zh-CN" sz="28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T</a:t>
            </a:r>
            <a:r>
              <a:rPr lang="en-US" altLang="zh-CN" sz="2800" b="1" dirty="0" smtClean="0">
                <a:latin typeface="Baskerville Old Face" panose="02020602080505020303" pitchFamily="18" charset="0"/>
              </a:rPr>
              <a:t>ext Classification</a:t>
            </a:r>
            <a:endParaRPr lang="zh-CN" altLang="en-US" sz="2800" b="1" dirty="0">
              <a:latin typeface="Baskerville Old Face" panose="02020602080505020303" pitchFamily="18" charset="0"/>
            </a:endParaRPr>
          </a:p>
        </p:txBody>
      </p:sp>
      <p:cxnSp>
        <p:nvCxnSpPr>
          <p:cNvPr id="27" name="直接连接符 18"/>
          <p:cNvCxnSpPr/>
          <p:nvPr/>
        </p:nvCxnSpPr>
        <p:spPr>
          <a:xfrm flipH="1">
            <a:off x="755576" y="3988221"/>
            <a:ext cx="5904656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/>
          <p:cNvSpPr txBox="1"/>
          <p:nvPr/>
        </p:nvSpPr>
        <p:spPr>
          <a:xfrm>
            <a:off x="648344" y="4204245"/>
            <a:ext cx="782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Implicit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representation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cxnSp>
        <p:nvCxnSpPr>
          <p:cNvPr id="19" name="直接连接符 10"/>
          <p:cNvCxnSpPr/>
          <p:nvPr/>
        </p:nvCxnSpPr>
        <p:spPr>
          <a:xfrm flipH="1">
            <a:off x="755576" y="4060229"/>
            <a:ext cx="5904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8"/>
          <p:cNvSpPr txBox="1"/>
          <p:nvPr/>
        </p:nvSpPr>
        <p:spPr>
          <a:xfrm>
            <a:off x="6991596" y="3862711"/>
            <a:ext cx="187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Integrate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together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cxnSp>
        <p:nvCxnSpPr>
          <p:cNvPr id="26" name="直接连接符 10"/>
          <p:cNvCxnSpPr/>
          <p:nvPr/>
        </p:nvCxnSpPr>
        <p:spPr>
          <a:xfrm flipH="1">
            <a:off x="6775572" y="3772197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1"/>
          <p:cNvCxnSpPr/>
          <p:nvPr/>
        </p:nvCxnSpPr>
        <p:spPr>
          <a:xfrm flipH="1">
            <a:off x="8647780" y="4060229"/>
            <a:ext cx="388716" cy="326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706296" y="2458607"/>
            <a:ext cx="8186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Represented explicit feature as a sparse vector, using syntactic information. </a:t>
            </a:r>
          </a:p>
          <a:p>
            <a:pPr lvl="1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 : interpretable, easy to understand</a:t>
            </a:r>
          </a:p>
          <a:p>
            <a:pPr lvl="1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X : ignore context, cannot capture deep semantic information</a:t>
            </a:r>
          </a:p>
        </p:txBody>
      </p:sp>
      <p:sp>
        <p:nvSpPr>
          <p:cNvPr id="4" name="矩形 3"/>
          <p:cNvSpPr/>
          <p:nvPr/>
        </p:nvSpPr>
        <p:spPr>
          <a:xfrm>
            <a:off x="680808" y="4708301"/>
            <a:ext cx="797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Based on deep neural networks, mapped into an implicit space.</a:t>
            </a:r>
          </a:p>
          <a:p>
            <a:pPr lvl="1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 : good at capturing syntax and semantic information</a:t>
            </a:r>
          </a:p>
          <a:p>
            <a:pPr lvl="1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X : poor on new and rare words, ignore important relations</a:t>
            </a:r>
          </a:p>
        </p:txBody>
      </p:sp>
      <p:sp>
        <p:nvSpPr>
          <p:cNvPr id="5" name="矩形 4"/>
          <p:cNvSpPr/>
          <p:nvPr/>
        </p:nvSpPr>
        <p:spPr>
          <a:xfrm>
            <a:off x="2028266" y="2400541"/>
            <a:ext cx="5958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Baskerville Old Face" panose="02020602080505020303" pitchFamily="18" charset="0"/>
              </a:rPr>
              <a:t>Deep Short Text Classification</a:t>
            </a:r>
          </a:p>
          <a:p>
            <a:r>
              <a:rPr lang="en-US" altLang="zh-CN" sz="2800" dirty="0">
                <a:latin typeface="Baskerville Old Face" panose="02020602080505020303" pitchFamily="18" charset="0"/>
              </a:rPr>
              <a:t>with Knowledge Powered Attention</a:t>
            </a:r>
            <a:endParaRPr lang="zh-CN" alt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24444 -0.14074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703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8" grpId="0"/>
      <p:bldP spid="25" grpId="0"/>
      <p:bldP spid="3" grpId="0"/>
      <p:bldP spid="4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9576" y="2003356"/>
            <a:ext cx="8130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Enrich the semantic representation with knowledge bases (KBs).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Conceptualization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: the process of retrieving the </a:t>
            </a:r>
            <a:r>
              <a:rPr lang="en-US" altLang="zh-CN" sz="32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conceptual information 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(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associate each short text with its relevant concepts) form KBs.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cxnSp>
        <p:nvCxnSpPr>
          <p:cNvPr id="13" name="直接连接符 2"/>
          <p:cNvCxnSpPr/>
          <p:nvPr/>
        </p:nvCxnSpPr>
        <p:spPr>
          <a:xfrm flipH="1">
            <a:off x="-13338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"/>
          <p:cNvCxnSpPr/>
          <p:nvPr/>
        </p:nvCxnSpPr>
        <p:spPr>
          <a:xfrm flipH="1">
            <a:off x="2913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62628" y="503674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1</a:t>
            </a:r>
            <a:r>
              <a:rPr lang="en-US" altLang="zh-CN" sz="3200" b="1" dirty="0">
                <a:latin typeface="Baskerville Old Face" panose="02020602080505020303" pitchFamily="18" charset="0"/>
              </a:rPr>
              <a:t>  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Introduction</a:t>
            </a:r>
            <a:endParaRPr lang="zh-CN" alt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16" name="左中括号 5"/>
          <p:cNvSpPr/>
          <p:nvPr/>
        </p:nvSpPr>
        <p:spPr>
          <a:xfrm>
            <a:off x="75557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30584" y="141277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w</a:t>
            </a:r>
            <a:r>
              <a:rPr lang="en-US" altLang="zh-CN" sz="2800" b="1" dirty="0">
                <a:latin typeface="Baskerville Old Face" panose="02020602080505020303" pitchFamily="18" charset="0"/>
              </a:rPr>
              <a:t>ith </a:t>
            </a:r>
            <a:r>
              <a:rPr lang="en-US" altLang="zh-CN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K</a:t>
            </a:r>
            <a:r>
              <a:rPr lang="en-US" altLang="zh-CN" sz="2800" b="1" dirty="0">
                <a:latin typeface="Baskerville Old Face" panose="02020602080505020303" pitchFamily="18" charset="0"/>
              </a:rPr>
              <a:t>nowledge</a:t>
            </a:r>
            <a:endParaRPr lang="zh-CN" altLang="en-US" sz="2800" b="1" dirty="0">
              <a:latin typeface="Baskerville Old Face" panose="02020602080505020303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28266" y="2184517"/>
            <a:ext cx="5958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Baskerville Old Face" panose="02020602080505020303" pitchFamily="18" charset="0"/>
              </a:rPr>
              <a:t>Deep Short Text Classification</a:t>
            </a:r>
          </a:p>
          <a:p>
            <a:r>
              <a:rPr lang="en-US" altLang="zh-CN" sz="2800" dirty="0">
                <a:latin typeface="Baskerville Old Face" panose="02020602080505020303" pitchFamily="18" charset="0"/>
              </a:rPr>
              <a:t>with Knowledge Powered Attention</a:t>
            </a:r>
            <a:endParaRPr lang="zh-CN" altLang="en-US" sz="2800" dirty="0">
              <a:latin typeface="Baskerville Old Face" panose="02020602080505020303" pitchFamily="18" charset="0"/>
            </a:endParaRPr>
          </a:p>
        </p:txBody>
      </p:sp>
      <p:cxnSp>
        <p:nvCxnSpPr>
          <p:cNvPr id="19" name="直接连接符 19"/>
          <p:cNvCxnSpPr/>
          <p:nvPr/>
        </p:nvCxnSpPr>
        <p:spPr>
          <a:xfrm flipH="1">
            <a:off x="8475088" y="1051584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20"/>
          <p:cNvCxnSpPr/>
          <p:nvPr/>
        </p:nvCxnSpPr>
        <p:spPr>
          <a:xfrm flipH="1">
            <a:off x="8863804" y="1196752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1"/>
          <p:cNvCxnSpPr/>
          <p:nvPr/>
        </p:nvCxnSpPr>
        <p:spPr>
          <a:xfrm flipH="1">
            <a:off x="-93864" y="5587496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3"/>
          <p:cNvCxnSpPr/>
          <p:nvPr/>
        </p:nvCxnSpPr>
        <p:spPr>
          <a:xfrm flipH="1">
            <a:off x="-93864" y="5655608"/>
            <a:ext cx="777432" cy="6537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4" y="3723013"/>
            <a:ext cx="7143802" cy="25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15 -0.1766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88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8" grpId="1"/>
      <p:bldP spid="1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6559" y="4137264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1954632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2472173" y="3751965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1601221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1098024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2464790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35068" y="2074407"/>
            <a:ext cx="829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造字工房尚雅体演示版常规体" pitchFamily="50" charset="-122"/>
              </a:rPr>
              <a:t>2</a:t>
            </a:r>
            <a:endParaRPr lang="zh-CN" altLang="en-US" sz="9600" spc="3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2778" y="2955655"/>
            <a:ext cx="316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spc="120" dirty="0" smtClean="0">
                <a:latin typeface="Baskerville Old Face" panose="02020602080505020303" pitchFamily="18" charset="0"/>
              </a:rPr>
              <a:t>Related </a:t>
            </a:r>
            <a:r>
              <a:rPr lang="en-US" altLang="zh-TW" sz="3600" b="1" spc="120" dirty="0">
                <a:latin typeface="Baskerville Old Face" panose="02020602080505020303" pitchFamily="18" charset="0"/>
              </a:rPr>
              <a:t>Works</a:t>
            </a:r>
            <a:endParaRPr lang="zh-CN" altLang="en-US" sz="3600" b="1" spc="120" dirty="0">
              <a:latin typeface="Baskerville Old Face" panose="02020602080505020303" pitchFamily="18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4543920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59721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7280224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5220814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9" y="2880707"/>
            <a:ext cx="8524895" cy="39333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1629" y="2880669"/>
            <a:ext cx="8524895" cy="3933380"/>
          </a:xfrm>
          <a:prstGeom prst="rect">
            <a:avLst/>
          </a:prstGeom>
          <a:blipFill dpi="0" rotWithShape="1">
            <a:blip r:embed="rId4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09997" y="1236910"/>
            <a:ext cx="585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20" dirty="0">
                <a:latin typeface="Baskerville Old Face" panose="02020602080505020303" pitchFamily="18" charset="0"/>
              </a:rPr>
              <a:t>Combining </a:t>
            </a:r>
            <a:r>
              <a:rPr lang="en-US" altLang="zh-CN" sz="2000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K</a:t>
            </a:r>
            <a:r>
              <a:rPr lang="en-US" altLang="zh-CN" sz="2000" b="1" spc="120" dirty="0">
                <a:latin typeface="Baskerville Old Face" panose="02020602080505020303" pitchFamily="18" charset="0"/>
              </a:rPr>
              <a:t>nowledge with </a:t>
            </a:r>
            <a:r>
              <a:rPr lang="en-US" altLang="zh-CN" sz="2000" b="1" spc="120" dirty="0" smtClean="0">
                <a:latin typeface="Baskerville Old Face" panose="02020602080505020303" pitchFamily="18" charset="0"/>
              </a:rPr>
              <a:t>Deep </a:t>
            </a:r>
            <a:r>
              <a:rPr lang="en-US" altLang="zh-CN" sz="2000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C</a:t>
            </a:r>
            <a:r>
              <a:rPr lang="en-US" altLang="zh-CN" sz="2000" b="1" spc="120" dirty="0">
                <a:latin typeface="Baskerville Old Face" panose="02020602080505020303" pitchFamily="18" charset="0"/>
              </a:rPr>
              <a:t>onvolutional </a:t>
            </a:r>
            <a:endParaRPr lang="en-US" altLang="zh-CN" sz="2000" b="1" spc="120" dirty="0" smtClean="0">
              <a:latin typeface="Baskerville Old Face" panose="02020602080505020303" pitchFamily="18" charset="0"/>
            </a:endParaRPr>
          </a:p>
          <a:p>
            <a:r>
              <a:rPr lang="en-US" altLang="zh-CN" sz="2000" b="1" spc="12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N</a:t>
            </a:r>
            <a:r>
              <a:rPr lang="en-US" altLang="zh-CN" sz="2000" b="1" spc="120" dirty="0" smtClean="0">
                <a:latin typeface="Baskerville Old Face" panose="02020602080505020303" pitchFamily="18" charset="0"/>
              </a:rPr>
              <a:t>eural </a:t>
            </a:r>
            <a:r>
              <a:rPr lang="en-US" altLang="zh-CN" sz="2000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N</a:t>
            </a:r>
            <a:r>
              <a:rPr lang="en-US" altLang="zh-CN" sz="2000" b="1" spc="120" dirty="0">
                <a:latin typeface="Baskerville Old Face" panose="02020602080505020303" pitchFamily="18" charset="0"/>
              </a:rPr>
              <a:t>etworks </a:t>
            </a:r>
            <a:r>
              <a:rPr lang="en-US" altLang="zh-CN" sz="2000" b="1" spc="120" dirty="0" smtClean="0">
                <a:latin typeface="Baskerville Old Face" panose="02020602080505020303" pitchFamily="18" charset="0"/>
              </a:rPr>
              <a:t>for </a:t>
            </a:r>
            <a:r>
              <a:rPr lang="en-US" altLang="zh-CN" sz="2000" b="1" spc="120" dirty="0">
                <a:latin typeface="Baskerville Old Face" panose="02020602080505020303" pitchFamily="18" charset="0"/>
              </a:rPr>
              <a:t>Short Text </a:t>
            </a:r>
            <a:r>
              <a:rPr lang="en-US" altLang="zh-CN" sz="2000" b="1" spc="120" dirty="0" smtClean="0">
                <a:latin typeface="Baskerville Old Face" panose="02020602080505020303" pitchFamily="18" charset="0"/>
              </a:rPr>
              <a:t>Classification</a:t>
            </a:r>
            <a:endParaRPr lang="zh-CN" altLang="en-US" sz="2000" b="1" spc="120" dirty="0">
              <a:latin typeface="Baskerville Old Face" panose="02020602080505020303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11560" y="1988840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7820591" y="2553851"/>
            <a:ext cx="388716" cy="326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"/>
          <p:cNvCxnSpPr/>
          <p:nvPr/>
        </p:nvCxnSpPr>
        <p:spPr>
          <a:xfrm flipH="1">
            <a:off x="-13338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"/>
          <p:cNvCxnSpPr/>
          <p:nvPr/>
        </p:nvCxnSpPr>
        <p:spPr>
          <a:xfrm flipH="1">
            <a:off x="2913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62628" y="503674"/>
            <a:ext cx="3066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  Related Works</a:t>
            </a:r>
            <a:endParaRPr lang="zh-CN" alt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16" name="左中括号 5"/>
          <p:cNvSpPr/>
          <p:nvPr/>
        </p:nvSpPr>
        <p:spPr>
          <a:xfrm>
            <a:off x="75557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27584" y="2065203"/>
            <a:ext cx="3030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Word-concept embedding 	</a:t>
            </a:r>
          </a:p>
          <a:p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Character-level embedding</a:t>
            </a:r>
          </a:p>
        </p:txBody>
      </p:sp>
      <p:sp>
        <p:nvSpPr>
          <p:cNvPr id="17" name="矩形 16"/>
          <p:cNvSpPr/>
          <p:nvPr/>
        </p:nvSpPr>
        <p:spPr>
          <a:xfrm>
            <a:off x="6661508" y="1573159"/>
            <a:ext cx="16803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Wang et al. 2017</a:t>
            </a:r>
          </a:p>
        </p:txBody>
      </p:sp>
      <p:sp>
        <p:nvSpPr>
          <p:cNvPr id="3" name="矩形 2"/>
          <p:cNvSpPr/>
          <p:nvPr/>
        </p:nvSpPr>
        <p:spPr>
          <a:xfrm>
            <a:off x="3613559" y="213001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Kim, 2014 Convolutional Neural Networks for Sentence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Classification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07910" y="2564155"/>
            <a:ext cx="3749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Kim et al., 2016 Character-aware neural language models</a:t>
            </a:r>
          </a:p>
        </p:txBody>
      </p:sp>
      <p:sp>
        <p:nvSpPr>
          <p:cNvPr id="9" name="矩形 8"/>
          <p:cNvSpPr/>
          <p:nvPr/>
        </p:nvSpPr>
        <p:spPr>
          <a:xfrm>
            <a:off x="1835696" y="3196918"/>
            <a:ext cx="1368152" cy="10801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35696" y="4327324"/>
            <a:ext cx="1368152" cy="28035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21880" y="3202412"/>
            <a:ext cx="1368152" cy="440497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006395" y="3493003"/>
            <a:ext cx="123098" cy="1122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821880" y="3328892"/>
            <a:ext cx="1368152" cy="440497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129493" y="3493667"/>
            <a:ext cx="123098" cy="1122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810346" y="4168173"/>
            <a:ext cx="1368152" cy="440497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993589" y="3502327"/>
            <a:ext cx="123098" cy="1122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011035" y="3605280"/>
            <a:ext cx="1078915" cy="1117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011035" y="3726217"/>
            <a:ext cx="1078915" cy="111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006063" y="4476622"/>
            <a:ext cx="1078915" cy="111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006063" y="3502327"/>
            <a:ext cx="1078915" cy="10860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3949336" y="3432439"/>
            <a:ext cx="1078915" cy="1086047"/>
          </a:xfrm>
          <a:prstGeom prst="rect">
            <a:avLst/>
          </a:prstGeom>
          <a:noFill/>
          <a:ln>
            <a:solidFill>
              <a:srgbClr val="B38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3857947" y="3305690"/>
            <a:ext cx="1078915" cy="1086047"/>
          </a:xfrm>
          <a:prstGeom prst="rect">
            <a:avLst/>
          </a:prstGeom>
          <a:noFill/>
          <a:ln>
            <a:solidFill>
              <a:srgbClr val="DFC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4011034" y="3505864"/>
            <a:ext cx="1073944" cy="223890"/>
          </a:xfrm>
          <a:prstGeom prst="rect">
            <a:avLst/>
          </a:prstGeom>
          <a:noFill/>
          <a:ln>
            <a:solidFill>
              <a:srgbClr val="E60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5773739" y="3601637"/>
            <a:ext cx="102514" cy="102428"/>
          </a:xfrm>
          <a:prstGeom prst="rect">
            <a:avLst/>
          </a:prstGeom>
          <a:noFill/>
          <a:ln>
            <a:solidFill>
              <a:srgbClr val="E60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011034" y="3597008"/>
            <a:ext cx="1073944" cy="223890"/>
          </a:xfrm>
          <a:prstGeom prst="rect">
            <a:avLst/>
          </a:prstGeom>
          <a:noFill/>
          <a:ln>
            <a:solidFill>
              <a:srgbClr val="F870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773739" y="3717032"/>
            <a:ext cx="102514" cy="91144"/>
          </a:xfrm>
          <a:prstGeom prst="rect">
            <a:avLst/>
          </a:prstGeom>
          <a:noFill/>
          <a:ln>
            <a:solidFill>
              <a:srgbClr val="F870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>
            <a:off x="6372200" y="3808177"/>
            <a:ext cx="144016" cy="124880"/>
          </a:xfrm>
          <a:prstGeom prst="rightArrow">
            <a:avLst/>
          </a:prstGeom>
          <a:solidFill>
            <a:srgbClr val="FFFF00"/>
          </a:solidFill>
          <a:ln w="15875">
            <a:solidFill>
              <a:srgbClr val="E60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>
            <a:off x="7452320" y="3796228"/>
            <a:ext cx="144016" cy="124880"/>
          </a:xfrm>
          <a:prstGeom prst="rightArrow">
            <a:avLst/>
          </a:prstGeom>
          <a:solidFill>
            <a:srgbClr val="FFFF00"/>
          </a:solidFill>
          <a:ln w="15875">
            <a:solidFill>
              <a:srgbClr val="E60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0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7" grpId="0"/>
      <p:bldP spid="3" grpId="0"/>
      <p:bldP spid="5" grpId="0"/>
      <p:bldP spid="9" grpId="0" animBg="1"/>
      <p:bldP spid="9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2226" y="1536731"/>
            <a:ext cx="7206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20" dirty="0" smtClean="0">
                <a:latin typeface="Baskerville Old Face" panose="02020602080505020303" pitchFamily="18" charset="0"/>
              </a:rPr>
              <a:t>Problem1.</a:t>
            </a:r>
            <a:endParaRPr lang="zh-CN" altLang="en-US" sz="2000" b="1" spc="120" dirty="0">
              <a:latin typeface="Baskerville Old Face" panose="02020602080505020303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68609" y="1953400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7999708" y="2914087"/>
            <a:ext cx="388716" cy="326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"/>
          <p:cNvCxnSpPr/>
          <p:nvPr/>
        </p:nvCxnSpPr>
        <p:spPr>
          <a:xfrm flipH="1">
            <a:off x="-13338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"/>
          <p:cNvCxnSpPr/>
          <p:nvPr/>
        </p:nvCxnSpPr>
        <p:spPr>
          <a:xfrm flipH="1">
            <a:off x="2913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62628" y="503674"/>
            <a:ext cx="3066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  Related Works</a:t>
            </a:r>
            <a:endParaRPr lang="zh-CN" alt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16" name="左中括号 5"/>
          <p:cNvSpPr/>
          <p:nvPr/>
        </p:nvSpPr>
        <p:spPr>
          <a:xfrm>
            <a:off x="75557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02804" y="2110497"/>
            <a:ext cx="70160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Improper</a:t>
            </a:r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CN" sz="25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concepts</a:t>
            </a:r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are easily introduced due to the ambiguity of entities in KBs.</a:t>
            </a:r>
          </a:p>
          <a:p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Ex : “Alice has been using </a:t>
            </a:r>
            <a:r>
              <a:rPr lang="en-US" altLang="zh-CN" sz="2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Apple</a:t>
            </a:r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for more than 10 years”</a:t>
            </a:r>
          </a:p>
          <a:p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Acquire the concepts “</a:t>
            </a:r>
            <a:r>
              <a:rPr lang="en-US" altLang="zh-CN" sz="2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fruit</a:t>
            </a:r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” and “</a:t>
            </a:r>
            <a:r>
              <a:rPr lang="en-US" altLang="zh-CN" sz="2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mobile phone</a:t>
            </a:r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” of “apple” from KB.</a:t>
            </a:r>
          </a:p>
        </p:txBody>
      </p:sp>
      <p:cxnSp>
        <p:nvCxnSpPr>
          <p:cNvPr id="23" name="直接连接符 10"/>
          <p:cNvCxnSpPr/>
          <p:nvPr/>
        </p:nvCxnSpPr>
        <p:spPr>
          <a:xfrm flipH="1">
            <a:off x="827584" y="3501008"/>
            <a:ext cx="6624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"/>
          <p:cNvSpPr txBox="1"/>
          <p:nvPr/>
        </p:nvSpPr>
        <p:spPr>
          <a:xfrm>
            <a:off x="712226" y="3736876"/>
            <a:ext cx="7206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20" dirty="0">
                <a:latin typeface="Baskerville Old Face" panose="02020602080505020303" pitchFamily="18" charset="0"/>
              </a:rPr>
              <a:t>To solve the </a:t>
            </a:r>
            <a:r>
              <a:rPr lang="en-US" altLang="zh-CN" sz="1600" spc="120" dirty="0" smtClean="0">
                <a:latin typeface="Baskerville Old Face" panose="02020602080505020303" pitchFamily="18" charset="0"/>
              </a:rPr>
              <a:t>problem </a:t>
            </a:r>
            <a:r>
              <a:rPr lang="en-US" altLang="zh-CN" sz="1600" spc="120" dirty="0">
                <a:latin typeface="Baskerville Old Face" panose="02020602080505020303" pitchFamily="18" charset="0"/>
              </a:rPr>
              <a:t>…</a:t>
            </a:r>
          </a:p>
          <a:p>
            <a:r>
              <a:rPr lang="en-US" altLang="zh-CN" b="1" spc="120" dirty="0">
                <a:latin typeface="Baskerville Old Face" panose="02020602080505020303" pitchFamily="18" charset="0"/>
              </a:rPr>
              <a:t>Deep </a:t>
            </a:r>
            <a:r>
              <a:rPr lang="en-US" altLang="zh-CN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S</a:t>
            </a:r>
            <a:r>
              <a:rPr lang="en-US" altLang="zh-CN" b="1" spc="120" dirty="0">
                <a:latin typeface="Baskerville Old Face" panose="02020602080505020303" pitchFamily="18" charset="0"/>
              </a:rPr>
              <a:t>hort </a:t>
            </a:r>
            <a:r>
              <a:rPr lang="en-US" altLang="zh-CN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T</a:t>
            </a:r>
            <a:r>
              <a:rPr lang="en-US" altLang="zh-CN" b="1" spc="120" dirty="0">
                <a:latin typeface="Baskerville Old Face" panose="02020602080505020303" pitchFamily="18" charset="0"/>
              </a:rPr>
              <a:t>ext </a:t>
            </a:r>
            <a:r>
              <a:rPr lang="en-US" altLang="zh-CN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C</a:t>
            </a:r>
            <a:r>
              <a:rPr lang="en-US" altLang="zh-CN" b="1" spc="120" dirty="0">
                <a:latin typeface="Baskerville Old Face" panose="02020602080505020303" pitchFamily="18" charset="0"/>
              </a:rPr>
              <a:t>lassification with </a:t>
            </a:r>
            <a:endParaRPr lang="en-US" altLang="zh-CN" b="1" spc="120" dirty="0" smtClean="0">
              <a:latin typeface="Baskerville Old Face" panose="02020602080505020303" pitchFamily="18" charset="0"/>
            </a:endParaRPr>
          </a:p>
          <a:p>
            <a:r>
              <a:rPr lang="en-US" altLang="zh-CN" b="1" spc="12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K</a:t>
            </a:r>
            <a:r>
              <a:rPr lang="en-US" altLang="zh-CN" b="1" spc="120" dirty="0" smtClean="0">
                <a:latin typeface="Baskerville Old Face" panose="02020602080505020303" pitchFamily="18" charset="0"/>
              </a:rPr>
              <a:t>nowledge </a:t>
            </a:r>
            <a:r>
              <a:rPr lang="en-US" altLang="zh-CN" b="1" spc="120" dirty="0">
                <a:latin typeface="Baskerville Old Face" panose="02020602080505020303" pitchFamily="18" charset="0"/>
              </a:rPr>
              <a:t>Powered </a:t>
            </a:r>
            <a:r>
              <a:rPr lang="en-US" altLang="zh-CN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A</a:t>
            </a:r>
            <a:r>
              <a:rPr lang="en-US" altLang="zh-CN" b="1" spc="120" dirty="0">
                <a:latin typeface="Baskerville Old Face" panose="02020602080505020303" pitchFamily="18" charset="0"/>
              </a:rPr>
              <a:t>ttention (STCKA)</a:t>
            </a:r>
          </a:p>
        </p:txBody>
      </p:sp>
      <p:cxnSp>
        <p:nvCxnSpPr>
          <p:cNvPr id="18" name="直接连接符 10"/>
          <p:cNvCxnSpPr/>
          <p:nvPr/>
        </p:nvCxnSpPr>
        <p:spPr>
          <a:xfrm flipH="1">
            <a:off x="395536" y="4830336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11"/>
          <p:cNvCxnSpPr/>
          <p:nvPr/>
        </p:nvCxnSpPr>
        <p:spPr>
          <a:xfrm flipH="1">
            <a:off x="8128907" y="5659052"/>
            <a:ext cx="388716" cy="326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80546" y="4908110"/>
            <a:ext cx="76386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</a:t>
            </a:r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oncept towards </a:t>
            </a:r>
            <a:r>
              <a:rPr lang="en-US" altLang="zh-CN" sz="25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</a:t>
            </a:r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hort </a:t>
            </a:r>
            <a:r>
              <a:rPr lang="en-US" altLang="zh-CN" sz="25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</a:t>
            </a:r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ext attention (C-ST) : </a:t>
            </a:r>
          </a:p>
          <a:p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measure the semantic </a:t>
            </a:r>
            <a:r>
              <a:rPr lang="en-US" altLang="zh-CN" sz="25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similarity</a:t>
            </a:r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between a short text and its corresponding concepts.</a:t>
            </a:r>
          </a:p>
        </p:txBody>
      </p:sp>
    </p:spTree>
    <p:extLst>
      <p:ext uri="{BB962C8B-B14F-4D97-AF65-F5344CB8AC3E}">
        <p14:creationId xmlns:p14="http://schemas.microsoft.com/office/powerpoint/2010/main" val="7354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2"/>
          <p:cNvCxnSpPr/>
          <p:nvPr/>
        </p:nvCxnSpPr>
        <p:spPr>
          <a:xfrm flipH="1">
            <a:off x="-13338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"/>
          <p:cNvCxnSpPr/>
          <p:nvPr/>
        </p:nvCxnSpPr>
        <p:spPr>
          <a:xfrm flipH="1">
            <a:off x="2913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62628" y="503674"/>
            <a:ext cx="3066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zh-CN" sz="3200" b="1" dirty="0" smtClean="0">
                <a:latin typeface="Baskerville Old Face" panose="02020602080505020303" pitchFamily="18" charset="0"/>
              </a:rPr>
              <a:t>  Related Works</a:t>
            </a:r>
            <a:endParaRPr lang="zh-CN" alt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16" name="左中括号 5"/>
          <p:cNvSpPr/>
          <p:nvPr/>
        </p:nvSpPr>
        <p:spPr>
          <a:xfrm>
            <a:off x="75557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9"/>
          <p:cNvSpPr txBox="1"/>
          <p:nvPr/>
        </p:nvSpPr>
        <p:spPr>
          <a:xfrm>
            <a:off x="712226" y="1536731"/>
            <a:ext cx="7206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20" dirty="0">
                <a:latin typeface="Baskerville Old Face" panose="02020602080505020303" pitchFamily="18" charset="0"/>
              </a:rPr>
              <a:t>Problem2.</a:t>
            </a:r>
            <a:endParaRPr lang="zh-CN" altLang="en-US" sz="2000" b="1" spc="120" dirty="0">
              <a:latin typeface="Baskerville Old Face" panose="02020602080505020303" pitchFamily="18" charset="0"/>
            </a:endParaRPr>
          </a:p>
        </p:txBody>
      </p:sp>
      <p:cxnSp>
        <p:nvCxnSpPr>
          <p:cNvPr id="26" name="直接连接符 10"/>
          <p:cNvCxnSpPr/>
          <p:nvPr/>
        </p:nvCxnSpPr>
        <p:spPr>
          <a:xfrm flipH="1">
            <a:off x="568609" y="1953400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1"/>
          <p:cNvCxnSpPr/>
          <p:nvPr/>
        </p:nvCxnSpPr>
        <p:spPr>
          <a:xfrm flipH="1">
            <a:off x="7999708" y="2914087"/>
            <a:ext cx="388716" cy="326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902804" y="2110497"/>
            <a:ext cx="78456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It is necessary to take into account the </a:t>
            </a:r>
            <a:r>
              <a:rPr lang="en-US" altLang="zh-CN" sz="2500" dirty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granularity</a:t>
            </a:r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and </a:t>
            </a:r>
            <a:r>
              <a:rPr lang="en-US" altLang="zh-CN" sz="2500" dirty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relative importance </a:t>
            </a:r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of the concepts.</a:t>
            </a:r>
          </a:p>
          <a:p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Ex : “</a:t>
            </a:r>
            <a:r>
              <a:rPr lang="en-US" altLang="zh-CN" sz="2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Bill Gates </a:t>
            </a:r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is one of the co-founders of Microsoft”</a:t>
            </a:r>
          </a:p>
          <a:p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Retrieve the concepts “</a:t>
            </a:r>
            <a:r>
              <a:rPr lang="en-US" altLang="zh-CN" sz="2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person</a:t>
            </a:r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” and “</a:t>
            </a:r>
            <a:r>
              <a:rPr lang="en-US" altLang="zh-CN" sz="2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entrepreneur</a:t>
            </a:r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” of  “Bill Gates” from KB.</a:t>
            </a:r>
          </a:p>
        </p:txBody>
      </p:sp>
      <p:cxnSp>
        <p:nvCxnSpPr>
          <p:cNvPr id="29" name="直接连接符 10"/>
          <p:cNvCxnSpPr/>
          <p:nvPr/>
        </p:nvCxnSpPr>
        <p:spPr>
          <a:xfrm flipH="1">
            <a:off x="827584" y="3501008"/>
            <a:ext cx="6624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9"/>
          <p:cNvSpPr txBox="1"/>
          <p:nvPr/>
        </p:nvSpPr>
        <p:spPr>
          <a:xfrm>
            <a:off x="712226" y="3736876"/>
            <a:ext cx="7206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20" dirty="0">
                <a:latin typeface="Baskerville Old Face" panose="02020602080505020303" pitchFamily="18" charset="0"/>
              </a:rPr>
              <a:t>To solve the </a:t>
            </a:r>
            <a:r>
              <a:rPr lang="en-US" altLang="zh-CN" sz="1600" spc="120" dirty="0" smtClean="0">
                <a:latin typeface="Baskerville Old Face" panose="02020602080505020303" pitchFamily="18" charset="0"/>
              </a:rPr>
              <a:t>problem </a:t>
            </a:r>
            <a:r>
              <a:rPr lang="en-US" altLang="zh-CN" sz="1600" spc="120" dirty="0">
                <a:latin typeface="Baskerville Old Face" panose="02020602080505020303" pitchFamily="18" charset="0"/>
              </a:rPr>
              <a:t>…</a:t>
            </a:r>
          </a:p>
          <a:p>
            <a:r>
              <a:rPr lang="en-US" altLang="zh-CN" b="1" spc="120" dirty="0">
                <a:latin typeface="Baskerville Old Face" panose="02020602080505020303" pitchFamily="18" charset="0"/>
              </a:rPr>
              <a:t>Deep </a:t>
            </a:r>
            <a:r>
              <a:rPr lang="en-US" altLang="zh-CN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S</a:t>
            </a:r>
            <a:r>
              <a:rPr lang="en-US" altLang="zh-CN" b="1" spc="120" dirty="0">
                <a:latin typeface="Baskerville Old Face" panose="02020602080505020303" pitchFamily="18" charset="0"/>
              </a:rPr>
              <a:t>hort </a:t>
            </a:r>
            <a:r>
              <a:rPr lang="en-US" altLang="zh-CN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T</a:t>
            </a:r>
            <a:r>
              <a:rPr lang="en-US" altLang="zh-CN" b="1" spc="120" dirty="0">
                <a:latin typeface="Baskerville Old Face" panose="02020602080505020303" pitchFamily="18" charset="0"/>
              </a:rPr>
              <a:t>ext </a:t>
            </a:r>
            <a:r>
              <a:rPr lang="en-US" altLang="zh-CN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C</a:t>
            </a:r>
            <a:r>
              <a:rPr lang="en-US" altLang="zh-CN" b="1" spc="120" dirty="0">
                <a:latin typeface="Baskerville Old Face" panose="02020602080505020303" pitchFamily="18" charset="0"/>
              </a:rPr>
              <a:t>lassification with </a:t>
            </a:r>
            <a:endParaRPr lang="en-US" altLang="zh-CN" b="1" spc="120" dirty="0" smtClean="0">
              <a:latin typeface="Baskerville Old Face" panose="02020602080505020303" pitchFamily="18" charset="0"/>
            </a:endParaRPr>
          </a:p>
          <a:p>
            <a:r>
              <a:rPr lang="en-US" altLang="zh-CN" b="1" spc="12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K</a:t>
            </a:r>
            <a:r>
              <a:rPr lang="en-US" altLang="zh-CN" b="1" spc="120" dirty="0" smtClean="0">
                <a:latin typeface="Baskerville Old Face" panose="02020602080505020303" pitchFamily="18" charset="0"/>
              </a:rPr>
              <a:t>nowledge </a:t>
            </a:r>
            <a:r>
              <a:rPr lang="en-US" altLang="zh-CN" b="1" spc="120" dirty="0">
                <a:latin typeface="Baskerville Old Face" panose="02020602080505020303" pitchFamily="18" charset="0"/>
              </a:rPr>
              <a:t>Powered </a:t>
            </a:r>
            <a:r>
              <a:rPr lang="en-US" altLang="zh-CN" b="1" spc="120" dirty="0">
                <a:solidFill>
                  <a:srgbClr val="C00000"/>
                </a:solidFill>
                <a:latin typeface="Baskerville Old Face" panose="02020602080505020303" pitchFamily="18" charset="0"/>
              </a:rPr>
              <a:t>A</a:t>
            </a:r>
            <a:r>
              <a:rPr lang="en-US" altLang="zh-CN" b="1" spc="120" dirty="0">
                <a:latin typeface="Baskerville Old Face" panose="02020602080505020303" pitchFamily="18" charset="0"/>
              </a:rPr>
              <a:t>ttention (STCKA)</a:t>
            </a:r>
          </a:p>
        </p:txBody>
      </p:sp>
      <p:cxnSp>
        <p:nvCxnSpPr>
          <p:cNvPr id="31" name="直接连接符 10"/>
          <p:cNvCxnSpPr/>
          <p:nvPr/>
        </p:nvCxnSpPr>
        <p:spPr>
          <a:xfrm flipH="1">
            <a:off x="395536" y="4830336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11"/>
          <p:cNvCxnSpPr/>
          <p:nvPr/>
        </p:nvCxnSpPr>
        <p:spPr>
          <a:xfrm flipH="1">
            <a:off x="8128907" y="5659052"/>
            <a:ext cx="388716" cy="326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80546" y="4908110"/>
            <a:ext cx="76386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 smtClean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</a:t>
            </a:r>
            <a:r>
              <a:rPr lang="en-US" altLang="zh-CN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oncept </a:t>
            </a:r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towards </a:t>
            </a:r>
            <a:r>
              <a:rPr lang="en-US" altLang="zh-CN" sz="2500" dirty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</a:t>
            </a:r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oncept </a:t>
            </a:r>
            <a:r>
              <a:rPr lang="en-US" altLang="zh-CN" sz="2500" dirty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</a:t>
            </a:r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attention (C-CS) : </a:t>
            </a:r>
          </a:p>
          <a:p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Explore the </a:t>
            </a:r>
            <a:r>
              <a:rPr lang="en-US" altLang="zh-CN" sz="2500" dirty="0">
                <a:solidFill>
                  <a:srgbClr val="C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importance</a:t>
            </a:r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of each concept with respect to the whole concept set.</a:t>
            </a:r>
          </a:p>
        </p:txBody>
      </p:sp>
    </p:spTree>
    <p:extLst>
      <p:ext uri="{BB962C8B-B14F-4D97-AF65-F5344CB8AC3E}">
        <p14:creationId xmlns:p14="http://schemas.microsoft.com/office/powerpoint/2010/main" val="10642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6217</TotalTime>
  <Words>861</Words>
  <Application>Microsoft Office PowerPoint</Application>
  <PresentationFormat>如螢幕大小 (4:3)</PresentationFormat>
  <Paragraphs>172</Paragraphs>
  <Slides>23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8" baseType="lpstr">
      <vt:lpstr>宋体</vt:lpstr>
      <vt:lpstr>Yu Gothic UI Semilight</vt:lpstr>
      <vt:lpstr>汉仪大圣体简</vt:lpstr>
      <vt:lpstr>造字工房尚雅体演示版常规体</vt:lpstr>
      <vt:lpstr>微软雅黑 Light</vt:lpstr>
      <vt:lpstr>Arial</vt:lpstr>
      <vt:lpstr>Baskerville Old Face</vt:lpstr>
      <vt:lpstr>Bookman Old Style</vt:lpstr>
      <vt:lpstr>Calibri</vt:lpstr>
      <vt:lpstr>Calibri Light</vt:lpstr>
      <vt:lpstr>Cambria Math</vt:lpstr>
      <vt:lpstr>Centaur</vt:lpstr>
      <vt:lpstr>Microsoft Himalaya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0401STCKA</dc:title>
  <dc:creator>yafun.</dc:creator>
  <cp:keywords>0401STCKA</cp:keywords>
  <cp:lastModifiedBy>Windows 使用者</cp:lastModifiedBy>
  <cp:revision>294</cp:revision>
  <dcterms:modified xsi:type="dcterms:W3CDTF">2019-04-01T04:45:50Z</dcterms:modified>
</cp:coreProperties>
</file>